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  <p:sldId id="279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6979" y="2109470"/>
            <a:ext cx="667004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04" y="353059"/>
            <a:ext cx="807339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239520"/>
            <a:ext cx="8009890" cy="3473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rared" TargetMode="External"/><Relationship Id="rId2" Type="http://schemas.openxmlformats.org/officeDocument/2006/relationships/hyperlink" Target="http://en.wikipedia.org/wiki/Spectroscop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ganic_chemistry" TargetMode="External"/><Relationship Id="rId5" Type="http://schemas.openxmlformats.org/officeDocument/2006/relationships/hyperlink" Target="http://en.wikipedia.org/wiki/Absorption_spectroscopy" TargetMode="External"/><Relationship Id="rId4" Type="http://schemas.openxmlformats.org/officeDocument/2006/relationships/hyperlink" Target="http://en.wikipedia.org/wiki/Electromagnetic_spectru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honon" TargetMode="External"/><Relationship Id="rId3" Type="http://schemas.openxmlformats.org/officeDocument/2006/relationships/hyperlink" Target="http://en.wikipedia.org/wiki/Raman_scattering" TargetMode="External"/><Relationship Id="rId7" Type="http://schemas.openxmlformats.org/officeDocument/2006/relationships/hyperlink" Target="http://en.wikipedia.org/wiki/Ultraviolet" TargetMode="External"/><Relationship Id="rId2" Type="http://schemas.openxmlformats.org/officeDocument/2006/relationships/hyperlink" Target="http://en.wikipedia.org/wiki/Elastic_scatte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frared" TargetMode="External"/><Relationship Id="rId5" Type="http://schemas.openxmlformats.org/officeDocument/2006/relationships/hyperlink" Target="http://en.wikipedia.org/wiki/Visible" TargetMode="External"/><Relationship Id="rId10" Type="http://schemas.openxmlformats.org/officeDocument/2006/relationships/hyperlink" Target="http://en.wikipedia.org/wiki/Diffraction_grating" TargetMode="External"/><Relationship Id="rId4" Type="http://schemas.openxmlformats.org/officeDocument/2006/relationships/hyperlink" Target="http://en.wikipedia.org/wiki/Laser" TargetMode="External"/><Relationship Id="rId9" Type="http://schemas.openxmlformats.org/officeDocument/2006/relationships/hyperlink" Target="http://en.wikipedia.org/wiki/Spectromete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" TargetMode="External"/><Relationship Id="rId2" Type="http://schemas.openxmlformats.org/officeDocument/2006/relationships/hyperlink" Target="http://en.wikipedia.org/wiki/Hydro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hemical_structure" TargetMode="External"/><Relationship Id="rId5" Type="http://schemas.openxmlformats.org/officeDocument/2006/relationships/hyperlink" Target="http://en.wikipedia.org/wiki/Chemical_compound" TargetMode="External"/><Relationship Id="rId4" Type="http://schemas.openxmlformats.org/officeDocument/2006/relationships/hyperlink" Target="http://en.wikipedia.org/wiki/Organic_compoun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mission_spectroscopy" TargetMode="External"/><Relationship Id="rId2" Type="http://schemas.openxmlformats.org/officeDocument/2006/relationships/hyperlink" Target="http://en.wikipedia.org/wiki/Absorption_spectroscop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/index.php?title=Scattering_spectroscopy&amp;action=ed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hyperlink" Target="http://en.wikipedia.org/wiki/Acetylen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Nitrous_oxide" TargetMode="External"/><Relationship Id="rId5" Type="http://schemas.openxmlformats.org/officeDocument/2006/relationships/hyperlink" Target="http://en.wikipedia.org/wiki/Earth's_atmosphere" TargetMode="External"/><Relationship Id="rId4" Type="http://schemas.openxmlformats.org/officeDocument/2006/relationships/hyperlink" Target="http://en.wikipedia.org/wiki/Oxyg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rared" TargetMode="External"/><Relationship Id="rId7" Type="http://schemas.openxmlformats.org/officeDocument/2006/relationships/hyperlink" Target="http://en.wikipedia.org/wiki/Organic_compound" TargetMode="External"/><Relationship Id="rId2" Type="http://schemas.openxmlformats.org/officeDocument/2006/relationships/hyperlink" Target="http://en.wikipedia.org/wiki/Ultraviol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njugated_system" TargetMode="External"/><Relationship Id="rId5" Type="http://schemas.openxmlformats.org/officeDocument/2006/relationships/hyperlink" Target="http://en.wikipedia.org/wiki/Transition_metal" TargetMode="External"/><Relationship Id="rId4" Type="http://schemas.openxmlformats.org/officeDocument/2006/relationships/hyperlink" Target="http://en.wikipedia.org/wiki/Quantitative_analys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52400" y="1295400"/>
            <a:ext cx="86106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3925" marR="5080" indent="-1418590" algn="l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Introduction to</a:t>
            </a:r>
            <a:r>
              <a:rPr lang="en-US" sz="6000" spc="-7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Spectroscopy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9013" y="4495800"/>
            <a:ext cx="537679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By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Mr. Kiran Arangale 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(M.Sc. CSIR-NET, MH-SET) 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Assistant Professor of Botany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MES, Arts, Commerce and Science College , Sonai.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304" y="353059"/>
            <a:ext cx="8532496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47420"/>
            <a:ext cx="2764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rlito"/>
                <a:cs typeface="Carlito"/>
              </a:rPr>
              <a:t>6-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Infra-red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146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0370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315720"/>
            <a:ext cx="8150860" cy="38417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16510" indent="-342900">
              <a:lnSpc>
                <a:spcPct val="102099"/>
              </a:lnSpc>
              <a:spcBef>
                <a:spcPts val="50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dirty="0"/>
              <a:t>	</a:t>
            </a:r>
            <a:r>
              <a:rPr sz="2000" spc="-5" dirty="0">
                <a:latin typeface="Carlito"/>
                <a:cs typeface="Carlito"/>
              </a:rPr>
              <a:t>(IR spectroscopy)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the subset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spectroscopy </a:t>
            </a:r>
            <a:r>
              <a:rPr sz="2000" spc="-5" dirty="0">
                <a:latin typeface="Carlito"/>
                <a:cs typeface="Carlito"/>
              </a:rPr>
              <a:t>that deals with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infrared </a:t>
            </a:r>
            <a:r>
              <a:rPr sz="2000" dirty="0">
                <a:latin typeface="Carlito"/>
                <a:cs typeface="Carlito"/>
              </a:rPr>
              <a:t>region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electromagnetic spectrum</a:t>
            </a:r>
            <a:r>
              <a:rPr sz="2000" spc="-5" dirty="0">
                <a:latin typeface="Carlito"/>
                <a:cs typeface="Carlito"/>
              </a:rPr>
              <a:t>. It covers </a:t>
            </a:r>
            <a:r>
              <a:rPr sz="2000" dirty="0">
                <a:latin typeface="Carlito"/>
                <a:cs typeface="Carlito"/>
              </a:rPr>
              <a:t>a range </a:t>
            </a:r>
            <a:r>
              <a:rPr sz="2000" spc="-5" dirty="0">
                <a:latin typeface="Carlito"/>
                <a:cs typeface="Carlito"/>
              </a:rPr>
              <a:t>of  techniques, </a:t>
            </a:r>
            <a:r>
              <a:rPr sz="2000" dirty="0">
                <a:latin typeface="Carlito"/>
                <a:cs typeface="Carlito"/>
              </a:rPr>
              <a:t>the most </a:t>
            </a:r>
            <a:r>
              <a:rPr sz="2000" spc="-5" dirty="0">
                <a:latin typeface="Carlito"/>
                <a:cs typeface="Carlito"/>
              </a:rPr>
              <a:t>common </a:t>
            </a:r>
            <a:r>
              <a:rPr sz="2000" dirty="0">
                <a:latin typeface="Carlito"/>
                <a:cs typeface="Carlito"/>
              </a:rPr>
              <a:t>being a </a:t>
            </a:r>
            <a:r>
              <a:rPr sz="2000" spc="-5" dirty="0">
                <a:latin typeface="Carlito"/>
                <a:cs typeface="Carlito"/>
              </a:rPr>
              <a:t>form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absorption spectroscopy</a:t>
            </a:r>
            <a:r>
              <a:rPr sz="2000" spc="-5" dirty="0">
                <a:latin typeface="Carlito"/>
                <a:cs typeface="Carlito"/>
              </a:rPr>
              <a:t>. 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all spectroscopic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techniques</a:t>
            </a:r>
            <a:r>
              <a:rPr sz="2000" dirty="0">
                <a:latin typeface="Carlito"/>
                <a:cs typeface="Carlito"/>
              </a:rPr>
              <a:t>, it can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dirty="0">
                <a:latin typeface="Carlito"/>
                <a:cs typeface="Carlito"/>
              </a:rPr>
              <a:t>used to identify compounds  or </a:t>
            </a:r>
            <a:r>
              <a:rPr sz="2000" spc="-5" dirty="0">
                <a:latin typeface="Carlito"/>
                <a:cs typeface="Carlito"/>
              </a:rPr>
              <a:t>investigate sample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composition.</a:t>
            </a:r>
          </a:p>
          <a:p>
            <a:pPr marL="355600" marR="5080" indent="571500">
              <a:lnSpc>
                <a:spcPct val="100699"/>
              </a:lnSpc>
              <a:spcBef>
                <a:spcPts val="480"/>
              </a:spcBef>
            </a:pPr>
            <a:r>
              <a:rPr sz="2000" spc="-5" dirty="0">
                <a:latin typeface="Carlito"/>
                <a:cs typeface="Carlito"/>
              </a:rPr>
              <a:t>Infrared spectroscopy offers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possibility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measure different  </a:t>
            </a:r>
            <a:r>
              <a:rPr sz="2000" dirty="0">
                <a:latin typeface="Carlito"/>
                <a:cs typeface="Carlito"/>
              </a:rPr>
              <a:t>types of </a:t>
            </a:r>
            <a:r>
              <a:rPr sz="2000" spc="-5" dirty="0">
                <a:latin typeface="Carlito"/>
                <a:cs typeface="Carlito"/>
              </a:rPr>
              <a:t>inter atomic </a:t>
            </a:r>
            <a:r>
              <a:rPr sz="2000" dirty="0">
                <a:latin typeface="Carlito"/>
                <a:cs typeface="Carlito"/>
              </a:rPr>
              <a:t>bond </a:t>
            </a:r>
            <a:r>
              <a:rPr sz="2000" spc="-5" dirty="0">
                <a:latin typeface="Carlito"/>
                <a:cs typeface="Carlito"/>
              </a:rPr>
              <a:t>vibrations </a:t>
            </a:r>
            <a:r>
              <a:rPr sz="2000" dirty="0">
                <a:latin typeface="Carlito"/>
                <a:cs typeface="Carlito"/>
              </a:rPr>
              <a:t>at </a:t>
            </a:r>
            <a:r>
              <a:rPr sz="2000" spc="-5" dirty="0">
                <a:latin typeface="Carlito"/>
                <a:cs typeface="Carlito"/>
              </a:rPr>
              <a:t>different frequencies. Especially  in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6"/>
              </a:rPr>
              <a:t>organic chemistry </a:t>
            </a:r>
            <a:r>
              <a:rPr sz="2000" spc="-5" dirty="0">
                <a:latin typeface="Carlito"/>
                <a:cs typeface="Carlito"/>
              </a:rPr>
              <a:t>the analysis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IR absorption spectra shows </a:t>
            </a:r>
            <a:r>
              <a:rPr sz="2000" dirty="0">
                <a:latin typeface="Carlito"/>
                <a:cs typeface="Carlito"/>
              </a:rPr>
              <a:t>what type  of bonds are </a:t>
            </a:r>
            <a:r>
              <a:rPr sz="2000" spc="-5" dirty="0">
                <a:latin typeface="Carlito"/>
                <a:cs typeface="Carlito"/>
              </a:rPr>
              <a:t>present in the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sample.</a:t>
            </a:r>
            <a:endParaRPr sz="2000" dirty="0">
              <a:latin typeface="Carlito"/>
              <a:cs typeface="Carlito"/>
            </a:endParaRPr>
          </a:p>
          <a:p>
            <a:pPr marL="355600" marR="55308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Infrared spectroscopy exploits </a:t>
            </a:r>
            <a:r>
              <a:rPr sz="2000" dirty="0">
                <a:latin typeface="Carlito"/>
                <a:cs typeface="Carlito"/>
              </a:rPr>
              <a:t>the fact that </a:t>
            </a:r>
            <a:r>
              <a:rPr sz="2000" spc="-5" dirty="0">
                <a:latin typeface="Carlito"/>
                <a:cs typeface="Carlito"/>
              </a:rPr>
              <a:t>molecules </a:t>
            </a:r>
            <a:r>
              <a:rPr sz="2000" dirty="0">
                <a:latin typeface="Carlito"/>
                <a:cs typeface="Carlito"/>
              </a:rPr>
              <a:t>have </a:t>
            </a:r>
            <a:r>
              <a:rPr sz="2000" spc="-5" dirty="0">
                <a:latin typeface="Carlito"/>
                <a:cs typeface="Carlito"/>
              </a:rPr>
              <a:t>specific  frequencies </a:t>
            </a:r>
            <a:r>
              <a:rPr sz="2000" dirty="0">
                <a:latin typeface="Carlito"/>
                <a:cs typeface="Carlito"/>
              </a:rPr>
              <a:t>at which </a:t>
            </a: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dirty="0">
                <a:latin typeface="Carlito"/>
                <a:cs typeface="Carlito"/>
              </a:rPr>
              <a:t>rotate or </a:t>
            </a:r>
            <a:r>
              <a:rPr sz="2000" spc="-5" dirty="0">
                <a:latin typeface="Carlito"/>
                <a:cs typeface="Carlito"/>
              </a:rPr>
              <a:t>vibrate corresponding </a:t>
            </a:r>
            <a:r>
              <a:rPr sz="2000" spc="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discrete  energy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levels.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600200"/>
            <a:ext cx="8229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71220"/>
            <a:ext cx="35788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rlito"/>
                <a:cs typeface="Carlito"/>
              </a:rPr>
              <a:t>7-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Raman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Spectroscopy: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4070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55600" marR="81280" indent="-342900">
              <a:lnSpc>
                <a:spcPct val="101299"/>
              </a:lnSpc>
              <a:spcBef>
                <a:spcPts val="65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dirty="0"/>
              <a:t>	</a:t>
            </a:r>
            <a:r>
              <a:rPr sz="2000" spc="-5" dirty="0"/>
              <a:t>It relies on </a:t>
            </a:r>
            <a:r>
              <a:rPr sz="2000" spc="-5" dirty="0">
                <a:solidFill>
                  <a:srgbClr val="0000FF"/>
                </a:solidFill>
                <a:hlinkClick r:id="rId2"/>
              </a:rPr>
              <a:t>inelastic </a:t>
            </a:r>
            <a:r>
              <a:rPr sz="2000" spc="-5" dirty="0"/>
              <a:t>scattering, </a:t>
            </a:r>
            <a:r>
              <a:rPr sz="2000" dirty="0"/>
              <a:t>or </a:t>
            </a:r>
            <a:r>
              <a:rPr sz="2000" dirty="0">
                <a:solidFill>
                  <a:srgbClr val="0000FF"/>
                </a:solidFill>
                <a:hlinkClick r:id="rId3"/>
              </a:rPr>
              <a:t>Raman </a:t>
            </a:r>
            <a:r>
              <a:rPr sz="2000" spc="-5" dirty="0">
                <a:solidFill>
                  <a:srgbClr val="0000FF"/>
                </a:solidFill>
                <a:hlinkClick r:id="rId3"/>
              </a:rPr>
              <a:t>scattering </a:t>
            </a:r>
            <a:r>
              <a:rPr sz="2000" dirty="0"/>
              <a:t>of  </a:t>
            </a:r>
            <a:r>
              <a:rPr sz="2000" spc="-5" dirty="0"/>
              <a:t>monochromatic </a:t>
            </a:r>
            <a:r>
              <a:rPr sz="2000" dirty="0"/>
              <a:t>light, </a:t>
            </a:r>
            <a:r>
              <a:rPr sz="2000" spc="-5" dirty="0"/>
              <a:t>usually from </a:t>
            </a:r>
            <a:r>
              <a:rPr sz="2000" dirty="0"/>
              <a:t>a </a:t>
            </a:r>
            <a:r>
              <a:rPr sz="2000" spc="-5" dirty="0">
                <a:solidFill>
                  <a:srgbClr val="0000FF"/>
                </a:solidFill>
                <a:hlinkClick r:id="rId4"/>
              </a:rPr>
              <a:t>laser </a:t>
            </a:r>
            <a:r>
              <a:rPr sz="2000" dirty="0"/>
              <a:t>in the </a:t>
            </a:r>
            <a:r>
              <a:rPr sz="2000" spc="-5" dirty="0">
                <a:solidFill>
                  <a:srgbClr val="0000FF"/>
                </a:solidFill>
                <a:hlinkClick r:id="rId5"/>
              </a:rPr>
              <a:t>visible</a:t>
            </a:r>
            <a:r>
              <a:rPr sz="2000" spc="-5" dirty="0"/>
              <a:t>, </a:t>
            </a:r>
            <a:r>
              <a:rPr sz="2000" spc="-5" dirty="0">
                <a:solidFill>
                  <a:srgbClr val="0000FF"/>
                </a:solidFill>
                <a:hlinkClick r:id="rId6"/>
              </a:rPr>
              <a:t>near infrared</a:t>
            </a:r>
            <a:r>
              <a:rPr sz="2000" spc="-5" dirty="0"/>
              <a:t>, </a:t>
            </a:r>
            <a:r>
              <a:rPr sz="2000" dirty="0"/>
              <a:t>or </a:t>
            </a:r>
            <a:r>
              <a:rPr sz="2000" dirty="0">
                <a:solidFill>
                  <a:srgbClr val="0000FF"/>
                </a:solidFill>
                <a:hlinkClick r:id="rId7"/>
              </a:rPr>
              <a:t> </a:t>
            </a:r>
            <a:r>
              <a:rPr sz="2000" spc="-5" dirty="0">
                <a:solidFill>
                  <a:srgbClr val="0000FF"/>
                </a:solidFill>
                <a:hlinkClick r:id="rId7"/>
              </a:rPr>
              <a:t>near ultraviolet </a:t>
            </a:r>
            <a:r>
              <a:rPr sz="2000" spc="-5" dirty="0"/>
              <a:t>range. </a:t>
            </a:r>
            <a:r>
              <a:rPr sz="2000" dirty="0"/>
              <a:t>The </a:t>
            </a:r>
            <a:r>
              <a:rPr sz="2000" spc="-5" dirty="0"/>
              <a:t>laser </a:t>
            </a:r>
            <a:r>
              <a:rPr sz="2000" dirty="0"/>
              <a:t>light </a:t>
            </a:r>
            <a:r>
              <a:rPr sz="2000" spc="-5" dirty="0"/>
              <a:t>interacts with </a:t>
            </a:r>
            <a:r>
              <a:rPr sz="2000" dirty="0">
                <a:solidFill>
                  <a:srgbClr val="0000FF"/>
                </a:solidFill>
                <a:hlinkClick r:id="rId8"/>
              </a:rPr>
              <a:t>phonons </a:t>
            </a:r>
            <a:r>
              <a:rPr sz="2000" spc="-5" dirty="0"/>
              <a:t>or </a:t>
            </a:r>
            <a:r>
              <a:rPr sz="2000" dirty="0"/>
              <a:t>other  </a:t>
            </a:r>
            <a:r>
              <a:rPr sz="2000" spc="-5" dirty="0"/>
              <a:t>excitations </a:t>
            </a:r>
            <a:r>
              <a:rPr sz="2000" dirty="0"/>
              <a:t>in the </a:t>
            </a:r>
            <a:r>
              <a:rPr sz="2000" spc="-5" dirty="0"/>
              <a:t>system, resulting </a:t>
            </a:r>
            <a:r>
              <a:rPr sz="2000" dirty="0"/>
              <a:t>in the </a:t>
            </a:r>
            <a:r>
              <a:rPr sz="2000" spc="-5" dirty="0"/>
              <a:t>energy of </a:t>
            </a:r>
            <a:r>
              <a:rPr sz="2000" dirty="0"/>
              <a:t>the </a:t>
            </a:r>
            <a:r>
              <a:rPr sz="2000" spc="-5" dirty="0"/>
              <a:t>laser </a:t>
            </a:r>
            <a:r>
              <a:rPr sz="2000" dirty="0"/>
              <a:t>photons  </a:t>
            </a:r>
            <a:r>
              <a:rPr sz="2000" spc="-5" dirty="0"/>
              <a:t>being shifted </a:t>
            </a:r>
            <a:r>
              <a:rPr sz="2000" dirty="0"/>
              <a:t>up </a:t>
            </a:r>
            <a:r>
              <a:rPr sz="2000" spc="-5" dirty="0"/>
              <a:t>or down. </a:t>
            </a:r>
            <a:r>
              <a:rPr sz="2000" dirty="0"/>
              <a:t>The </a:t>
            </a:r>
            <a:r>
              <a:rPr sz="2000" spc="-5" dirty="0"/>
              <a:t>shift </a:t>
            </a:r>
            <a:r>
              <a:rPr sz="2000" dirty="0"/>
              <a:t>in </a:t>
            </a:r>
            <a:r>
              <a:rPr sz="2000" spc="-5" dirty="0"/>
              <a:t>energy gives information about </a:t>
            </a:r>
            <a:r>
              <a:rPr sz="2000" dirty="0"/>
              <a:t>the  phonon modes in the </a:t>
            </a:r>
            <a:r>
              <a:rPr sz="2000" spc="-5" dirty="0"/>
              <a:t>system.</a:t>
            </a:r>
            <a:endParaRPr sz="2000" dirty="0"/>
          </a:p>
          <a:p>
            <a:pPr marL="355600" marR="5080" indent="571500">
              <a:lnSpc>
                <a:spcPct val="101000"/>
              </a:lnSpc>
              <a:spcBef>
                <a:spcPts val="480"/>
              </a:spcBef>
            </a:pPr>
            <a:r>
              <a:rPr dirty="0"/>
              <a:t>Spontaneous </a:t>
            </a:r>
            <a:r>
              <a:rPr dirty="0">
                <a:solidFill>
                  <a:srgbClr val="0000FF"/>
                </a:solidFill>
                <a:hlinkClick r:id="rId3"/>
              </a:rPr>
              <a:t>Raman </a:t>
            </a:r>
            <a:r>
              <a:rPr spc="-5" dirty="0">
                <a:solidFill>
                  <a:srgbClr val="0000FF"/>
                </a:solidFill>
                <a:hlinkClick r:id="rId3"/>
              </a:rPr>
              <a:t>scattering </a:t>
            </a:r>
            <a:r>
              <a:rPr dirty="0"/>
              <a:t>is </a:t>
            </a:r>
            <a:r>
              <a:rPr spc="-5" dirty="0"/>
              <a:t>typically very </a:t>
            </a:r>
            <a:r>
              <a:rPr dirty="0"/>
              <a:t>weak, and as a </a:t>
            </a:r>
            <a:r>
              <a:rPr spc="-5" dirty="0"/>
              <a:t>result  </a:t>
            </a:r>
            <a:r>
              <a:rPr dirty="0"/>
              <a:t>the </a:t>
            </a:r>
            <a:r>
              <a:rPr spc="-5" dirty="0"/>
              <a:t>main difficulty of </a:t>
            </a:r>
            <a:r>
              <a:rPr dirty="0"/>
              <a:t>Raman </a:t>
            </a:r>
            <a:r>
              <a:rPr spc="-5" dirty="0"/>
              <a:t>spectroscopy </a:t>
            </a:r>
            <a:r>
              <a:rPr dirty="0"/>
              <a:t>is </a:t>
            </a:r>
            <a:r>
              <a:rPr spc="-5" dirty="0"/>
              <a:t>separating </a:t>
            </a:r>
            <a:r>
              <a:rPr dirty="0"/>
              <a:t>the </a:t>
            </a:r>
            <a:r>
              <a:rPr spc="-5" dirty="0"/>
              <a:t>weak  inelastically scattered light </a:t>
            </a:r>
            <a:r>
              <a:rPr dirty="0"/>
              <a:t>from the </a:t>
            </a:r>
            <a:r>
              <a:rPr spc="-5" dirty="0"/>
              <a:t>intense Rayleigh scattered laser </a:t>
            </a:r>
            <a:r>
              <a:rPr dirty="0"/>
              <a:t>light.  Raman </a:t>
            </a:r>
            <a:r>
              <a:rPr spc="-5" dirty="0">
                <a:solidFill>
                  <a:srgbClr val="0000FF"/>
                </a:solidFill>
                <a:hlinkClick r:id="rId9"/>
              </a:rPr>
              <a:t>spectrometers </a:t>
            </a:r>
            <a:r>
              <a:rPr spc="-5" dirty="0"/>
              <a:t>typically use </a:t>
            </a:r>
            <a:r>
              <a:rPr dirty="0"/>
              <a:t>holographic </a:t>
            </a:r>
            <a:r>
              <a:rPr spc="-5" dirty="0">
                <a:solidFill>
                  <a:srgbClr val="0000FF"/>
                </a:solidFill>
                <a:hlinkClick r:id="rId10"/>
              </a:rPr>
              <a:t>diffraction gratings </a:t>
            </a:r>
            <a:r>
              <a:rPr dirty="0"/>
              <a:t>and  </a:t>
            </a:r>
            <a:r>
              <a:rPr spc="-5" dirty="0"/>
              <a:t>multiple dispersion </a:t>
            </a:r>
            <a:r>
              <a:rPr dirty="0"/>
              <a:t>stages to </a:t>
            </a:r>
            <a:r>
              <a:rPr spc="-5" dirty="0"/>
              <a:t>achieve </a:t>
            </a:r>
            <a:r>
              <a:rPr dirty="0"/>
              <a:t>a high </a:t>
            </a:r>
            <a:r>
              <a:rPr spc="-5" dirty="0"/>
              <a:t>degree </a:t>
            </a:r>
            <a:r>
              <a:rPr dirty="0"/>
              <a:t>of </a:t>
            </a:r>
            <a:r>
              <a:rPr spc="-5" dirty="0"/>
              <a:t>laser</a:t>
            </a:r>
            <a:r>
              <a:rPr spc="70" dirty="0"/>
              <a:t> </a:t>
            </a:r>
            <a:r>
              <a:rPr spc="-5" dirty="0"/>
              <a:t>rejection.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31520"/>
            <a:ext cx="8022590" cy="502158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78130" indent="-265430">
              <a:lnSpc>
                <a:spcPct val="100000"/>
              </a:lnSpc>
              <a:spcBef>
                <a:spcPts val="359"/>
              </a:spcBef>
              <a:buAutoNum type="arabicPlain" startAt="8"/>
              <a:tabLst>
                <a:tab pos="278130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Nuclear magnetic</a:t>
            </a:r>
            <a:r>
              <a:rPr sz="2000" b="1" u="heavy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resonance:</a:t>
            </a:r>
            <a:endParaRPr sz="2000">
              <a:latin typeface="Carlito"/>
              <a:cs typeface="Carlito"/>
            </a:endParaRPr>
          </a:p>
          <a:p>
            <a:pPr marL="355600" marR="83185">
              <a:lnSpc>
                <a:spcPct val="89800"/>
              </a:lnSpc>
              <a:spcBef>
                <a:spcPts val="505"/>
              </a:spcBef>
            </a:pPr>
            <a:r>
              <a:rPr sz="2000" spc="-5" dirty="0">
                <a:latin typeface="Carlito"/>
                <a:cs typeface="Carlito"/>
              </a:rPr>
              <a:t>Nuclear magnetic resonance </a:t>
            </a:r>
            <a:r>
              <a:rPr sz="2000" dirty="0">
                <a:latin typeface="Carlito"/>
                <a:cs typeface="Carlito"/>
              </a:rPr>
              <a:t>spectroscopy analyzes the </a:t>
            </a:r>
            <a:r>
              <a:rPr sz="2000" spc="-5" dirty="0">
                <a:latin typeface="Carlito"/>
                <a:cs typeface="Carlito"/>
              </a:rPr>
              <a:t>magnetic  properties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certain atomic </a:t>
            </a:r>
            <a:r>
              <a:rPr sz="2000" dirty="0">
                <a:latin typeface="Carlito"/>
                <a:cs typeface="Carlito"/>
              </a:rPr>
              <a:t>nuclei to </a:t>
            </a:r>
            <a:r>
              <a:rPr sz="2000" spc="-5" dirty="0">
                <a:latin typeface="Carlito"/>
                <a:cs typeface="Carlito"/>
              </a:rPr>
              <a:t>determine different electronic local  environments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hydrogen</a:t>
            </a:r>
            <a:r>
              <a:rPr sz="2000" dirty="0">
                <a:latin typeface="Carlito"/>
                <a:cs typeface="Carlito"/>
              </a:rPr>
              <a:t>,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carbon</a:t>
            </a:r>
            <a:r>
              <a:rPr sz="2000" dirty="0">
                <a:latin typeface="Carlito"/>
                <a:cs typeface="Carlito"/>
              </a:rPr>
              <a:t>,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dirty="0">
                <a:latin typeface="Carlito"/>
                <a:cs typeface="Carlito"/>
              </a:rPr>
              <a:t>other </a:t>
            </a:r>
            <a:r>
              <a:rPr sz="2000" spc="-5" dirty="0">
                <a:latin typeface="Carlito"/>
                <a:cs typeface="Carlito"/>
              </a:rPr>
              <a:t>atoms in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</a:t>
            </a:r>
            <a:endParaRPr sz="2000">
              <a:latin typeface="Carlito"/>
              <a:cs typeface="Carlito"/>
            </a:endParaRPr>
          </a:p>
          <a:p>
            <a:pPr marL="355600" marR="5080">
              <a:lnSpc>
                <a:spcPts val="2200"/>
              </a:lnSpc>
              <a:spcBef>
                <a:spcPts val="50"/>
              </a:spcBef>
            </a:pP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organic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compound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dirty="0">
                <a:latin typeface="Carlito"/>
                <a:cs typeface="Carlito"/>
              </a:rPr>
              <a:t>other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compound</a:t>
            </a:r>
            <a:r>
              <a:rPr sz="2000" dirty="0">
                <a:latin typeface="Carlito"/>
                <a:cs typeface="Carlito"/>
              </a:rPr>
              <a:t>. </a:t>
            </a: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help determine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6"/>
              </a:rPr>
              <a:t>structure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compound.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>
              <a:latin typeface="Carlito"/>
              <a:cs typeface="Carlito"/>
            </a:endParaRPr>
          </a:p>
          <a:p>
            <a:pPr marL="278130" indent="-265430">
              <a:lnSpc>
                <a:spcPct val="100000"/>
              </a:lnSpc>
              <a:buAutoNum type="arabicPlain" startAt="9"/>
              <a:tabLst>
                <a:tab pos="27813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Photo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thermal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spectroscopy:</a:t>
            </a:r>
            <a:endParaRPr sz="2000">
              <a:latin typeface="Carlito"/>
              <a:cs typeface="Carlito"/>
            </a:endParaRPr>
          </a:p>
          <a:p>
            <a:pPr marL="355600" marR="88900">
              <a:lnSpc>
                <a:spcPts val="2160"/>
              </a:lnSpc>
              <a:spcBef>
                <a:spcPts val="520"/>
              </a:spcBef>
            </a:pPr>
            <a:r>
              <a:rPr sz="2000" spc="-5" dirty="0">
                <a:latin typeface="Carlito"/>
                <a:cs typeface="Carlito"/>
              </a:rPr>
              <a:t>It </a:t>
            </a:r>
            <a:r>
              <a:rPr sz="2000" dirty="0">
                <a:latin typeface="Carlito"/>
                <a:cs typeface="Carlito"/>
              </a:rPr>
              <a:t>is a </a:t>
            </a:r>
            <a:r>
              <a:rPr sz="2000" spc="-5" dirty="0">
                <a:latin typeface="Carlito"/>
                <a:cs typeface="Carlito"/>
              </a:rPr>
              <a:t>group of </a:t>
            </a:r>
            <a:r>
              <a:rPr sz="2000" dirty="0">
                <a:latin typeface="Carlito"/>
                <a:cs typeface="Carlito"/>
              </a:rPr>
              <a:t>high </a:t>
            </a:r>
            <a:r>
              <a:rPr sz="2000" spc="-5" dirty="0">
                <a:latin typeface="Carlito"/>
                <a:cs typeface="Carlito"/>
              </a:rPr>
              <a:t>sensitivity </a:t>
            </a:r>
            <a:r>
              <a:rPr sz="2000" dirty="0">
                <a:latin typeface="Carlito"/>
                <a:cs typeface="Carlito"/>
              </a:rPr>
              <a:t>spectroscopy techniques </a:t>
            </a: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measure  </a:t>
            </a:r>
            <a:r>
              <a:rPr sz="2000" dirty="0">
                <a:latin typeface="Carlito"/>
                <a:cs typeface="Carlito"/>
              </a:rPr>
              <a:t>optical </a:t>
            </a:r>
            <a:r>
              <a:rPr sz="2000" spc="-5" dirty="0">
                <a:latin typeface="Carlito"/>
                <a:cs typeface="Carlito"/>
              </a:rPr>
              <a:t>absorption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thermal characteristics </a:t>
            </a:r>
            <a:r>
              <a:rPr sz="2000" dirty="0">
                <a:latin typeface="Carlito"/>
                <a:cs typeface="Carlito"/>
              </a:rPr>
              <a:t>of a </a:t>
            </a:r>
            <a:r>
              <a:rPr sz="2000" spc="-5" dirty="0">
                <a:latin typeface="Carlito"/>
                <a:cs typeface="Carlito"/>
              </a:rPr>
              <a:t>sample. The </a:t>
            </a:r>
            <a:r>
              <a:rPr sz="2000" dirty="0">
                <a:latin typeface="Carlito"/>
                <a:cs typeface="Carlito"/>
              </a:rPr>
              <a:t>basis of  </a:t>
            </a:r>
            <a:r>
              <a:rPr sz="2000" spc="-5" dirty="0">
                <a:latin typeface="Carlito"/>
                <a:cs typeface="Carlito"/>
              </a:rPr>
              <a:t>photo-thermal </a:t>
            </a:r>
            <a:r>
              <a:rPr sz="2000" dirty="0">
                <a:latin typeface="Carlito"/>
                <a:cs typeface="Carlito"/>
              </a:rPr>
              <a:t>spectroscopy is the change in </a:t>
            </a:r>
            <a:r>
              <a:rPr sz="2000" spc="-5" dirty="0">
                <a:latin typeface="Carlito"/>
                <a:cs typeface="Carlito"/>
              </a:rPr>
              <a:t>thermal state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the sample  resulting 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absorption of radiation. Light absorbed and </a:t>
            </a:r>
            <a:r>
              <a:rPr sz="2000" dirty="0">
                <a:latin typeface="Carlito"/>
                <a:cs typeface="Carlito"/>
              </a:rPr>
              <a:t>not </a:t>
            </a:r>
            <a:r>
              <a:rPr sz="2000" spc="-5" dirty="0">
                <a:latin typeface="Carlito"/>
                <a:cs typeface="Carlito"/>
              </a:rPr>
              <a:t>lost by  emission results </a:t>
            </a:r>
            <a:r>
              <a:rPr sz="2000" dirty="0">
                <a:latin typeface="Carlito"/>
                <a:cs typeface="Carlito"/>
              </a:rPr>
              <a:t>in heating. The heat </a:t>
            </a:r>
            <a:r>
              <a:rPr sz="2000" spc="-5" dirty="0">
                <a:latin typeface="Carlito"/>
                <a:cs typeface="Carlito"/>
              </a:rPr>
              <a:t>raises temperature thereby  influencing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sample </a:t>
            </a:r>
            <a:r>
              <a:rPr sz="2000" dirty="0">
                <a:latin typeface="Carlito"/>
                <a:cs typeface="Carlito"/>
              </a:rPr>
              <a:t>thermodynamic </a:t>
            </a:r>
            <a:r>
              <a:rPr sz="2000" spc="-5" dirty="0">
                <a:latin typeface="Carlito"/>
                <a:cs typeface="Carlito"/>
              </a:rPr>
              <a:t>properties. Measurement of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temperature, pressure, </a:t>
            </a:r>
            <a:r>
              <a:rPr sz="2000" dirty="0">
                <a:latin typeface="Carlito"/>
                <a:cs typeface="Carlito"/>
              </a:rPr>
              <a:t>and/or </a:t>
            </a:r>
            <a:r>
              <a:rPr sz="2000" spc="-5" dirty="0">
                <a:latin typeface="Carlito"/>
                <a:cs typeface="Carlito"/>
              </a:rPr>
              <a:t>density </a:t>
            </a:r>
            <a:r>
              <a:rPr sz="2000" dirty="0">
                <a:latin typeface="Carlito"/>
                <a:cs typeface="Carlito"/>
              </a:rPr>
              <a:t>changes </a:t>
            </a:r>
            <a:r>
              <a:rPr sz="2000" spc="-5" dirty="0">
                <a:latin typeface="Carlito"/>
                <a:cs typeface="Carlito"/>
              </a:rPr>
              <a:t>that </a:t>
            </a:r>
            <a:r>
              <a:rPr sz="2000" dirty="0">
                <a:latin typeface="Carlito"/>
                <a:cs typeface="Carlito"/>
              </a:rPr>
              <a:t>occur due to optical  </a:t>
            </a:r>
            <a:r>
              <a:rPr sz="2000" spc="-5" dirty="0">
                <a:latin typeface="Carlito"/>
                <a:cs typeface="Carlito"/>
              </a:rPr>
              <a:t>absorption are ultimately </a:t>
            </a:r>
            <a:r>
              <a:rPr sz="2000" dirty="0">
                <a:latin typeface="Carlito"/>
                <a:cs typeface="Carlito"/>
              </a:rPr>
              <a:t>the basis for the photo-thermal </a:t>
            </a:r>
            <a:r>
              <a:rPr sz="2000" spc="-5" dirty="0">
                <a:latin typeface="Carlito"/>
                <a:cs typeface="Carlito"/>
              </a:rPr>
              <a:t>spectroscopic  measurements.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83920"/>
            <a:ext cx="8072754" cy="352660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Carlito"/>
                <a:cs typeface="Carlito"/>
              </a:rPr>
              <a:t>10-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Thermal infrared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</a:t>
            </a:r>
            <a:r>
              <a:rPr sz="2000" b="1" spc="15" dirty="0">
                <a:latin typeface="Carlito"/>
                <a:cs typeface="Carlito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99"/>
              </a:lnSpc>
              <a:spcBef>
                <a:spcPts val="495"/>
              </a:spcBef>
            </a:pPr>
            <a:r>
              <a:rPr sz="2000" dirty="0">
                <a:latin typeface="Carlito"/>
                <a:cs typeface="Carlito"/>
              </a:rPr>
              <a:t>TIR </a:t>
            </a:r>
            <a:r>
              <a:rPr sz="2000" spc="-5" dirty="0">
                <a:latin typeface="Carlito"/>
                <a:cs typeface="Carlito"/>
              </a:rPr>
              <a:t>spectroscopy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the subset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IR spectroscopy </a:t>
            </a:r>
            <a:r>
              <a:rPr sz="2000" dirty="0">
                <a:latin typeface="Carlito"/>
                <a:cs typeface="Carlito"/>
              </a:rPr>
              <a:t>that </a:t>
            </a:r>
            <a:r>
              <a:rPr sz="2000" spc="-5" dirty="0">
                <a:latin typeface="Carlito"/>
                <a:cs typeface="Carlito"/>
              </a:rPr>
              <a:t>deals with radiation  emitted in the infrared part </a:t>
            </a:r>
            <a:r>
              <a:rPr sz="2000" dirty="0">
                <a:latin typeface="Carlito"/>
                <a:cs typeface="Carlito"/>
              </a:rPr>
              <a:t>of the </a:t>
            </a:r>
            <a:r>
              <a:rPr sz="2000" spc="-5" dirty="0">
                <a:latin typeface="Carlito"/>
                <a:cs typeface="Carlito"/>
              </a:rPr>
              <a:t>e.m. spectrum.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emitted infrared  radiation, </a:t>
            </a:r>
            <a:r>
              <a:rPr sz="2000" dirty="0">
                <a:latin typeface="Carlito"/>
                <a:cs typeface="Carlito"/>
              </a:rPr>
              <a:t>though </a:t>
            </a:r>
            <a:r>
              <a:rPr sz="2000" spc="-5" dirty="0">
                <a:latin typeface="Carlito"/>
                <a:cs typeface="Carlito"/>
              </a:rPr>
              <a:t>similar </a:t>
            </a:r>
            <a:r>
              <a:rPr sz="2000" dirty="0">
                <a:latin typeface="Carlito"/>
                <a:cs typeface="Carlito"/>
              </a:rPr>
              <a:t>to blackbody </a:t>
            </a:r>
            <a:r>
              <a:rPr sz="2000" spc="-5" dirty="0">
                <a:latin typeface="Carlito"/>
                <a:cs typeface="Carlito"/>
              </a:rPr>
              <a:t>radiation, is different in </a:t>
            </a:r>
            <a:r>
              <a:rPr sz="2000" dirty="0">
                <a:latin typeface="Carlito"/>
                <a:cs typeface="Carlito"/>
              </a:rPr>
              <a:t>that the  </a:t>
            </a:r>
            <a:r>
              <a:rPr sz="2000" spc="-5" dirty="0">
                <a:latin typeface="Carlito"/>
                <a:cs typeface="Carlito"/>
              </a:rPr>
              <a:t>radiation </a:t>
            </a:r>
            <a:r>
              <a:rPr sz="2000" dirty="0">
                <a:latin typeface="Carlito"/>
                <a:cs typeface="Carlito"/>
              </a:rPr>
              <a:t>is banded at </a:t>
            </a:r>
            <a:r>
              <a:rPr sz="2000" spc="-5" dirty="0">
                <a:latin typeface="Carlito"/>
                <a:cs typeface="Carlito"/>
              </a:rPr>
              <a:t>characteristic vibrations 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material. The  </a:t>
            </a:r>
            <a:r>
              <a:rPr sz="2000" dirty="0">
                <a:latin typeface="Carlito"/>
                <a:cs typeface="Carlito"/>
              </a:rPr>
              <a:t>method </a:t>
            </a:r>
            <a:r>
              <a:rPr sz="2000" spc="-5" dirty="0">
                <a:latin typeface="Carlito"/>
                <a:cs typeface="Carlito"/>
              </a:rPr>
              <a:t>measures </a:t>
            </a:r>
            <a:r>
              <a:rPr sz="2000" dirty="0">
                <a:latin typeface="Carlito"/>
                <a:cs typeface="Carlito"/>
              </a:rPr>
              <a:t>the thermal </a:t>
            </a:r>
            <a:r>
              <a:rPr sz="2000" spc="-5" dirty="0">
                <a:latin typeface="Carlito"/>
                <a:cs typeface="Carlito"/>
              </a:rPr>
              <a:t>IR radiation emitted </a:t>
            </a:r>
            <a:r>
              <a:rPr sz="2000" dirty="0">
                <a:latin typeface="Carlito"/>
                <a:cs typeface="Carlito"/>
              </a:rPr>
              <a:t>(as </a:t>
            </a:r>
            <a:r>
              <a:rPr sz="2000" spc="-5" dirty="0">
                <a:latin typeface="Carlito"/>
                <a:cs typeface="Carlito"/>
              </a:rPr>
              <a:t>opposed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being  transmitted or reflected) </a:t>
            </a:r>
            <a:r>
              <a:rPr sz="2000" dirty="0">
                <a:latin typeface="Carlito"/>
                <a:cs typeface="Carlito"/>
              </a:rPr>
              <a:t>from a </a:t>
            </a:r>
            <a:r>
              <a:rPr sz="2000" spc="-5" dirty="0">
                <a:latin typeface="Carlito"/>
                <a:cs typeface="Carlito"/>
              </a:rPr>
              <a:t>volume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surface. </a:t>
            </a:r>
            <a:r>
              <a:rPr sz="2000" dirty="0">
                <a:latin typeface="Carlito"/>
                <a:cs typeface="Carlito"/>
              </a:rPr>
              <a:t>This method is  </a:t>
            </a:r>
            <a:r>
              <a:rPr sz="2000" spc="-5" dirty="0">
                <a:latin typeface="Carlito"/>
                <a:cs typeface="Carlito"/>
              </a:rPr>
              <a:t>commonly used </a:t>
            </a:r>
            <a:r>
              <a:rPr sz="2000" dirty="0">
                <a:latin typeface="Carlito"/>
                <a:cs typeface="Carlito"/>
              </a:rPr>
              <a:t>to identify the </a:t>
            </a:r>
            <a:r>
              <a:rPr sz="2000" spc="-5" dirty="0">
                <a:latin typeface="Carlito"/>
                <a:cs typeface="Carlito"/>
              </a:rPr>
              <a:t>composition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surface </a:t>
            </a:r>
            <a:r>
              <a:rPr sz="2000" dirty="0">
                <a:latin typeface="Carlito"/>
                <a:cs typeface="Carlito"/>
              </a:rPr>
              <a:t>by analyzing its  </a:t>
            </a:r>
            <a:r>
              <a:rPr sz="2000" spc="-5" dirty="0">
                <a:latin typeface="Carlito"/>
                <a:cs typeface="Carlito"/>
              </a:rPr>
              <a:t>spectrum and comparing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previously measured materials. It </a:t>
            </a:r>
            <a:r>
              <a:rPr sz="2000" dirty="0">
                <a:latin typeface="Carlito"/>
                <a:cs typeface="Carlito"/>
              </a:rPr>
              <a:t>is  </a:t>
            </a:r>
            <a:r>
              <a:rPr sz="2000" spc="-5" dirty="0">
                <a:latin typeface="Carlito"/>
                <a:cs typeface="Carlito"/>
              </a:rPr>
              <a:t>particularly suited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airborne and </a:t>
            </a:r>
            <a:r>
              <a:rPr sz="2000" dirty="0">
                <a:latin typeface="Carlito"/>
                <a:cs typeface="Carlito"/>
              </a:rPr>
              <a:t>space borne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applications.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1310" y="255270"/>
            <a:ext cx="47586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rlito"/>
                <a:cs typeface="Carlito"/>
              </a:rPr>
              <a:t>Infra Red</a:t>
            </a:r>
            <a:r>
              <a:rPr sz="2800" b="1" spc="-8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Spectroscopy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31520"/>
            <a:ext cx="7809230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Introduction:</a:t>
            </a:r>
            <a:endParaRPr sz="2000" dirty="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absorption of infra-red radiations </a:t>
            </a:r>
            <a:r>
              <a:rPr sz="2000" dirty="0">
                <a:latin typeface="Carlito"/>
                <a:cs typeface="Carlito"/>
              </a:rPr>
              <a:t>causes the </a:t>
            </a:r>
            <a:r>
              <a:rPr sz="2000" spc="-5" dirty="0">
                <a:latin typeface="Carlito"/>
                <a:cs typeface="Carlito"/>
              </a:rPr>
              <a:t>various </a:t>
            </a:r>
            <a:r>
              <a:rPr sz="2000" dirty="0">
                <a:latin typeface="Carlito"/>
                <a:cs typeface="Carlito"/>
              </a:rPr>
              <a:t>bands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a  </a:t>
            </a:r>
            <a:r>
              <a:rPr sz="2000" spc="-5" dirty="0">
                <a:latin typeface="Carlito"/>
                <a:cs typeface="Carlito"/>
              </a:rPr>
              <a:t>molecule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stretch </a:t>
            </a:r>
            <a:r>
              <a:rPr sz="2000" dirty="0">
                <a:latin typeface="Carlito"/>
                <a:cs typeface="Carlito"/>
              </a:rPr>
              <a:t>or bend </a:t>
            </a:r>
            <a:r>
              <a:rPr sz="2000" spc="-5" dirty="0">
                <a:latin typeface="Carlito"/>
                <a:cs typeface="Carlito"/>
              </a:rPr>
              <a:t>w.r.t. </a:t>
            </a:r>
            <a:r>
              <a:rPr sz="2000" dirty="0">
                <a:latin typeface="Carlito"/>
                <a:cs typeface="Carlito"/>
              </a:rPr>
              <a:t>one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another.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141220"/>
            <a:ext cx="2156460" cy="1130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rlito"/>
                <a:cs typeface="Carlito"/>
              </a:rPr>
              <a:t>Near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IR-Region</a:t>
            </a:r>
            <a:endParaRPr sz="2000">
              <a:latin typeface="Carlito"/>
              <a:cs typeface="Carlito"/>
            </a:endParaRPr>
          </a:p>
          <a:p>
            <a:pPr marL="12700" marR="5080" indent="57150">
              <a:lnSpc>
                <a:spcPct val="120800"/>
              </a:lnSpc>
            </a:pPr>
            <a:r>
              <a:rPr sz="2000" dirty="0">
                <a:latin typeface="Carlito"/>
                <a:cs typeface="Carlito"/>
              </a:rPr>
              <a:t>Mid </a:t>
            </a:r>
            <a:r>
              <a:rPr sz="2000" spc="-5" dirty="0">
                <a:latin typeface="Carlito"/>
                <a:cs typeface="Carlito"/>
              </a:rPr>
              <a:t>infra </a:t>
            </a:r>
            <a:r>
              <a:rPr sz="2000" dirty="0">
                <a:latin typeface="Carlito"/>
                <a:cs typeface="Carlito"/>
              </a:rPr>
              <a:t>red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region  </a:t>
            </a:r>
            <a:r>
              <a:rPr sz="2000" dirty="0">
                <a:latin typeface="Carlito"/>
                <a:cs typeface="Carlito"/>
              </a:rPr>
              <a:t>Far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IR-Region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9140" y="2141220"/>
            <a:ext cx="1698625" cy="1130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rlito"/>
                <a:cs typeface="Carlito"/>
              </a:rPr>
              <a:t>0.8 – 2.5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micron</a:t>
            </a:r>
            <a:endParaRPr sz="2000">
              <a:latin typeface="Carlito"/>
              <a:cs typeface="Carlito"/>
            </a:endParaRPr>
          </a:p>
          <a:p>
            <a:pPr marL="12700" marR="5080">
              <a:lnSpc>
                <a:spcPct val="120800"/>
              </a:lnSpc>
            </a:pPr>
            <a:r>
              <a:rPr sz="2000" dirty="0">
                <a:latin typeface="Carlito"/>
                <a:cs typeface="Carlito"/>
              </a:rPr>
              <a:t>2.5 – 1.5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micron  </a:t>
            </a:r>
            <a:r>
              <a:rPr sz="2000" dirty="0">
                <a:latin typeface="Carlito"/>
                <a:cs typeface="Carlito"/>
              </a:rPr>
              <a:t>15 – 200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micron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340" y="2141220"/>
            <a:ext cx="2322830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22300">
              <a:lnSpc>
                <a:spcPct val="1208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Rotational</a:t>
            </a:r>
            <a:r>
              <a:rPr sz="2000" spc="-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Spec.  Vib-Roto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Spec.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Overtone or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harmonic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887720"/>
            <a:ext cx="7617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Band </a:t>
            </a:r>
            <a:r>
              <a:rPr sz="2000" spc="-5" dirty="0">
                <a:latin typeface="Carlito"/>
                <a:cs typeface="Carlito"/>
              </a:rPr>
              <a:t>intensity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either expressed </a:t>
            </a:r>
            <a:r>
              <a:rPr sz="2000" dirty="0">
                <a:latin typeface="Carlito"/>
                <a:cs typeface="Carlito"/>
              </a:rPr>
              <a:t>as absorbance </a:t>
            </a:r>
            <a:r>
              <a:rPr sz="2000" spc="-5" dirty="0">
                <a:latin typeface="Carlito"/>
                <a:cs typeface="Carlito"/>
              </a:rPr>
              <a:t>or</a:t>
            </a:r>
            <a:r>
              <a:rPr sz="2000" spc="8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transmittance.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15775" y="4082944"/>
            <a:ext cx="5523980" cy="1804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07820"/>
            <a:ext cx="66509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To establish </a:t>
            </a:r>
            <a:r>
              <a:rPr sz="2000" dirty="0">
                <a:latin typeface="Carlito"/>
                <a:cs typeface="Carlito"/>
              </a:rPr>
              <a:t>the identity of two compounds </a:t>
            </a:r>
            <a:r>
              <a:rPr sz="2000" spc="-5" dirty="0">
                <a:latin typeface="Carlito"/>
                <a:cs typeface="Carlito"/>
              </a:rPr>
              <a:t>(comparative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study)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304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344420"/>
            <a:ext cx="769048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To determine </a:t>
            </a:r>
            <a:r>
              <a:rPr sz="2000" dirty="0">
                <a:latin typeface="Carlito"/>
                <a:cs typeface="Carlito"/>
              </a:rPr>
              <a:t>the structure of a </a:t>
            </a:r>
            <a:r>
              <a:rPr sz="2000" spc="-5" dirty="0">
                <a:latin typeface="Carlito"/>
                <a:cs typeface="Carlito"/>
              </a:rPr>
              <a:t>new </a:t>
            </a:r>
            <a:r>
              <a:rPr sz="2000" dirty="0">
                <a:latin typeface="Carlito"/>
                <a:cs typeface="Carlito"/>
              </a:rPr>
              <a:t>compound </a:t>
            </a:r>
            <a:r>
              <a:rPr sz="2000" spc="-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its </a:t>
            </a:r>
            <a:r>
              <a:rPr sz="2000" spc="-5" dirty="0">
                <a:latin typeface="Carlito"/>
                <a:cs typeface="Carlito"/>
              </a:rPr>
              <a:t>functional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groups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670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081020"/>
            <a:ext cx="5551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To determine </a:t>
            </a:r>
            <a:r>
              <a:rPr sz="2000" dirty="0">
                <a:latin typeface="Carlito"/>
                <a:cs typeface="Carlito"/>
              </a:rPr>
              <a:t>the nature of contaminants in a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sample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8036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3817620"/>
            <a:ext cx="65233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For quantitative </a:t>
            </a:r>
            <a:r>
              <a:rPr sz="2000" spc="-5" dirty="0">
                <a:latin typeface="Carlito"/>
                <a:cs typeface="Carlito"/>
              </a:rPr>
              <a:t>analysis </a:t>
            </a:r>
            <a:r>
              <a:rPr sz="2000" dirty="0">
                <a:latin typeface="Carlito"/>
                <a:cs typeface="Carlito"/>
              </a:rPr>
              <a:t>of a component </a:t>
            </a:r>
            <a:r>
              <a:rPr sz="2000" spc="-5" dirty="0">
                <a:latin typeface="Carlito"/>
                <a:cs typeface="Carlito"/>
              </a:rPr>
              <a:t>in the overall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mixture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5402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4554220"/>
            <a:ext cx="63582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For the quantitative </a:t>
            </a:r>
            <a:r>
              <a:rPr sz="2000" spc="-5" dirty="0">
                <a:latin typeface="Carlito"/>
                <a:cs typeface="Carlito"/>
              </a:rPr>
              <a:t>analysis </a:t>
            </a:r>
            <a:r>
              <a:rPr sz="2000" dirty="0">
                <a:latin typeface="Carlito"/>
                <a:cs typeface="Carlito"/>
              </a:rPr>
              <a:t>of contaminants </a:t>
            </a:r>
            <a:r>
              <a:rPr sz="2000" spc="-5" dirty="0">
                <a:latin typeface="Carlito"/>
                <a:cs typeface="Carlito"/>
              </a:rPr>
              <a:t>in given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sample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52768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39" y="5290820"/>
            <a:ext cx="5371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Some </a:t>
            </a:r>
            <a:r>
              <a:rPr sz="2000" spc="-5" dirty="0">
                <a:latin typeface="Carlito"/>
                <a:cs typeface="Carlito"/>
              </a:rPr>
              <a:t>advanced </a:t>
            </a:r>
            <a:r>
              <a:rPr sz="2000" dirty="0">
                <a:latin typeface="Carlito"/>
                <a:cs typeface="Carlito"/>
              </a:rPr>
              <a:t>physical </a:t>
            </a:r>
            <a:r>
              <a:rPr sz="2000" spc="-5" dirty="0">
                <a:latin typeface="Carlito"/>
                <a:cs typeface="Carlito"/>
              </a:rPr>
              <a:t>properties </a:t>
            </a:r>
            <a:r>
              <a:rPr sz="2000" dirty="0">
                <a:latin typeface="Carlito"/>
                <a:cs typeface="Carlito"/>
              </a:rPr>
              <a:t>of the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materials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610" y="293370"/>
            <a:ext cx="67779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rlito"/>
                <a:cs typeface="Carlito"/>
              </a:rPr>
              <a:t>Basic Principles: </a:t>
            </a:r>
            <a:r>
              <a:rPr sz="2800" spc="-5" dirty="0"/>
              <a:t>Molecular</a:t>
            </a:r>
            <a:r>
              <a:rPr sz="2800" spc="-40" dirty="0"/>
              <a:t> </a:t>
            </a:r>
            <a:r>
              <a:rPr sz="2800" spc="-10" dirty="0"/>
              <a:t>Vibrations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572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871220"/>
            <a:ext cx="7583170" cy="137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Absorption </a:t>
            </a:r>
            <a:r>
              <a:rPr sz="2000" dirty="0">
                <a:latin typeface="Carlito"/>
                <a:cs typeface="Carlito"/>
              </a:rPr>
              <a:t>in the </a:t>
            </a:r>
            <a:r>
              <a:rPr sz="2000" spc="-5" dirty="0">
                <a:latin typeface="Carlito"/>
                <a:cs typeface="Carlito"/>
              </a:rPr>
              <a:t>infra-red region </a:t>
            </a:r>
            <a:r>
              <a:rPr sz="2000" dirty="0">
                <a:latin typeface="Carlito"/>
                <a:cs typeface="Carlito"/>
              </a:rPr>
              <a:t>is due to the changes in the </a:t>
            </a:r>
            <a:r>
              <a:rPr sz="2000" spc="-5" dirty="0">
                <a:latin typeface="Carlito"/>
                <a:cs typeface="Carlito"/>
              </a:rPr>
              <a:t>vibrational  and </a:t>
            </a:r>
            <a:r>
              <a:rPr sz="2000" dirty="0">
                <a:latin typeface="Carlito"/>
                <a:cs typeface="Carlito"/>
              </a:rPr>
              <a:t>Rotational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levels.</a:t>
            </a:r>
            <a:endParaRPr sz="2000">
              <a:latin typeface="Carlito"/>
              <a:cs typeface="Carlito"/>
            </a:endParaRPr>
          </a:p>
          <a:p>
            <a:pPr marL="12700" marR="1821180">
              <a:lnSpc>
                <a:spcPct val="120800"/>
              </a:lnSpc>
            </a:pPr>
            <a:r>
              <a:rPr sz="2000" dirty="0">
                <a:latin typeface="Carlito"/>
                <a:cs typeface="Carlito"/>
              </a:rPr>
              <a:t>With </a:t>
            </a:r>
            <a:r>
              <a:rPr sz="2000" spc="-5" dirty="0">
                <a:latin typeface="Carlito"/>
                <a:cs typeface="Carlito"/>
              </a:rPr>
              <a:t>low energy radiations, molecular </a:t>
            </a:r>
            <a:r>
              <a:rPr sz="2000" dirty="0">
                <a:latin typeface="Carlito"/>
                <a:cs typeface="Carlito"/>
              </a:rPr>
              <a:t>rotations occur  With high </a:t>
            </a:r>
            <a:r>
              <a:rPr sz="2000" spc="-5" dirty="0">
                <a:latin typeface="Carlito"/>
                <a:cs typeface="Carlito"/>
              </a:rPr>
              <a:t>energy radiations, molecular vibrations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occur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466850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0035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017520"/>
            <a:ext cx="7214870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Due to </a:t>
            </a:r>
            <a:r>
              <a:rPr sz="2000" spc="-5" dirty="0">
                <a:latin typeface="Carlito"/>
                <a:cs typeface="Carlito"/>
              </a:rPr>
              <a:t>IR-radiation energy,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vib-rotational </a:t>
            </a:r>
            <a:r>
              <a:rPr sz="2000" dirty="0">
                <a:latin typeface="Carlito"/>
                <a:cs typeface="Carlito"/>
              </a:rPr>
              <a:t>spectrum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obtained. The  </a:t>
            </a:r>
            <a:r>
              <a:rPr sz="2000" spc="-5" dirty="0">
                <a:latin typeface="Carlito"/>
                <a:cs typeface="Carlito"/>
              </a:rPr>
              <a:t>vibrational energy depends </a:t>
            </a:r>
            <a:r>
              <a:rPr sz="2000" dirty="0">
                <a:latin typeface="Carlito"/>
                <a:cs typeface="Carlito"/>
              </a:rPr>
              <a:t>upon the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followings:</a:t>
            </a:r>
            <a:endParaRPr sz="2000">
              <a:latin typeface="Carlito"/>
              <a:cs typeface="Carlito"/>
            </a:endParaRPr>
          </a:p>
          <a:p>
            <a:pPr marL="584200" marR="2127250">
              <a:lnSpc>
                <a:spcPct val="120800"/>
              </a:lnSpc>
            </a:pPr>
            <a:r>
              <a:rPr sz="2000" dirty="0">
                <a:latin typeface="Carlito"/>
                <a:cs typeface="Carlito"/>
              </a:rPr>
              <a:t>1- </a:t>
            </a:r>
            <a:r>
              <a:rPr sz="2000" spc="-5" dirty="0">
                <a:latin typeface="Carlito"/>
                <a:cs typeface="Carlito"/>
              </a:rPr>
              <a:t>masses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atoms present </a:t>
            </a:r>
            <a:r>
              <a:rPr sz="2000" dirty="0">
                <a:latin typeface="Carlito"/>
                <a:cs typeface="Carlito"/>
              </a:rPr>
              <a:t>in the </a:t>
            </a:r>
            <a:r>
              <a:rPr sz="2000" spc="-5" dirty="0">
                <a:latin typeface="Carlito"/>
                <a:cs typeface="Carlito"/>
              </a:rPr>
              <a:t>molecule  </a:t>
            </a:r>
            <a:r>
              <a:rPr sz="2000" dirty="0">
                <a:latin typeface="Carlito"/>
                <a:cs typeface="Carlito"/>
              </a:rPr>
              <a:t>2- Strength of bonds and bond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distances</a:t>
            </a:r>
            <a:endParaRPr sz="2000">
              <a:latin typeface="Carlito"/>
              <a:cs typeface="Carlito"/>
            </a:endParaRPr>
          </a:p>
          <a:p>
            <a:pPr marL="5842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Carlito"/>
                <a:cs typeface="Carlito"/>
              </a:rPr>
              <a:t>3- </a:t>
            </a:r>
            <a:r>
              <a:rPr sz="2000" spc="-5" dirty="0">
                <a:latin typeface="Carlito"/>
                <a:cs typeface="Carlito"/>
              </a:rPr>
              <a:t>The arrangement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atoms within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molecule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240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8" y="1541779"/>
            <a:ext cx="491236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Introduction to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spectroscopy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079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8" y="2424429"/>
            <a:ext cx="658876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Classification of spectroscopic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techniques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905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8" y="3308350"/>
            <a:ext cx="582676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Common </a:t>
            </a:r>
            <a:r>
              <a:rPr sz="2400" dirty="0">
                <a:latin typeface="Carlito"/>
                <a:cs typeface="Carlito"/>
              </a:rPr>
              <a:t>types and </a:t>
            </a:r>
            <a:r>
              <a:rPr sz="2400" spc="-5" dirty="0">
                <a:latin typeface="Carlito"/>
                <a:cs typeface="Carlito"/>
              </a:rPr>
              <a:t>their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introduction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1744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192270"/>
            <a:ext cx="689356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Infra-Red spectroscopy: Fundamental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concepts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50584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8" y="5074920"/>
            <a:ext cx="7884161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Vibrations in </a:t>
            </a:r>
            <a:r>
              <a:rPr sz="2400" dirty="0">
                <a:latin typeface="Carlito"/>
                <a:cs typeface="Carlito"/>
              </a:rPr>
              <a:t>IR- </a:t>
            </a:r>
            <a:r>
              <a:rPr sz="2400" spc="-5" dirty="0">
                <a:latin typeface="Carlito"/>
                <a:cs typeface="Carlito"/>
              </a:rPr>
              <a:t>Region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calculations of different  vibrational </a:t>
            </a:r>
            <a:r>
              <a:rPr sz="2400" dirty="0">
                <a:latin typeface="Carlito"/>
                <a:cs typeface="Carlito"/>
              </a:rPr>
              <a:t>energies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dirty="0">
                <a:latin typeface="Carlito"/>
                <a:cs typeface="Carlito"/>
              </a:rPr>
              <a:t>terms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frequencie.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47538F-FC92-4B5A-98C1-7E0A56E6AFCC}"/>
              </a:ext>
            </a:extLst>
          </p:cNvPr>
          <p:cNvSpPr txBox="1"/>
          <p:nvPr/>
        </p:nvSpPr>
        <p:spPr>
          <a:xfrm>
            <a:off x="2039619" y="65682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lito"/>
              </a:rPr>
              <a:t>Summary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227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E688FB-6F7A-4EF3-B08A-4C801111A669}"/>
              </a:ext>
            </a:extLst>
          </p:cNvPr>
          <p:cNvSpPr txBox="1"/>
          <p:nvPr/>
        </p:nvSpPr>
        <p:spPr>
          <a:xfrm>
            <a:off x="2590800" y="6858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lito"/>
              </a:rPr>
              <a:t>Assignment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2232B-49A6-43BB-AF88-0520FF1B4818}"/>
              </a:ext>
            </a:extLst>
          </p:cNvPr>
          <p:cNvSpPr txBox="1"/>
          <p:nvPr/>
        </p:nvSpPr>
        <p:spPr>
          <a:xfrm>
            <a:off x="762000" y="1676400"/>
            <a:ext cx="7924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pc="-5" dirty="0">
                <a:latin typeface="Carlito"/>
              </a:rPr>
              <a:t>1. Short notes on Definitions, Types of Spectrometry ?</a:t>
            </a:r>
          </a:p>
          <a:p>
            <a:r>
              <a:rPr lang="en-US" sz="3200" spc="-5" dirty="0">
                <a:latin typeface="Carlito"/>
              </a:rPr>
              <a:t>2. Give the details account of Principles of Spectroscopy </a:t>
            </a:r>
          </a:p>
          <a:p>
            <a:r>
              <a:rPr lang="en-US" sz="3200" spc="-5" dirty="0">
                <a:latin typeface="Carlito"/>
              </a:rPr>
              <a:t>3. What is the applications of Spectroscopy?</a:t>
            </a:r>
          </a:p>
          <a:p>
            <a:pPr marL="342900" indent="-342900">
              <a:buAutoNum type="arabicPeriod" startAt="4"/>
            </a:pPr>
            <a:r>
              <a:rPr lang="en-US" sz="3200" spc="-5" dirty="0">
                <a:latin typeface="Carlito"/>
              </a:rPr>
              <a:t>Write the Construction and Working of Infra red Spectroscopy.</a:t>
            </a:r>
          </a:p>
          <a:p>
            <a:pPr marL="342900" indent="-342900">
              <a:buAutoNum type="arabicPeriod" startAt="4"/>
            </a:pPr>
            <a:r>
              <a:rPr lang="en-US" sz="3200" spc="-5" dirty="0">
                <a:latin typeface="Carlito"/>
              </a:rPr>
              <a:t>What is the uses of Infra red Spectroscopy?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7838" y="322579"/>
            <a:ext cx="40487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Spectroscopy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17600"/>
            <a:ext cx="8072755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Definition:</a:t>
            </a:r>
            <a:endParaRPr sz="1900">
              <a:latin typeface="Times New Roman"/>
              <a:cs typeface="Times New Roman"/>
            </a:endParaRPr>
          </a:p>
          <a:p>
            <a:pPr marL="355600" marR="529590">
              <a:lnSpc>
                <a:spcPct val="79800"/>
              </a:lnSpc>
              <a:spcBef>
                <a:spcPts val="480"/>
              </a:spcBef>
            </a:pP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study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interaction between radiations and matter as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function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wavelength</a:t>
            </a:r>
            <a:r>
              <a:rPr sz="19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λ.</a:t>
            </a:r>
            <a:endParaRPr sz="1900">
              <a:latin typeface="Times New Roman"/>
              <a:cs typeface="Times New Roman"/>
            </a:endParaRPr>
          </a:p>
          <a:p>
            <a:pPr marL="355600" marR="139700">
              <a:lnSpc>
                <a:spcPct val="79800"/>
              </a:lnSpc>
              <a:spcBef>
                <a:spcPts val="480"/>
              </a:spcBef>
            </a:pP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Interactions with particle radiation or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response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material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an alternating  field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varying frequency</a:t>
            </a:r>
            <a:r>
              <a:rPr sz="19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ν.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900" b="1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Spectrum:</a:t>
            </a:r>
            <a:endParaRPr sz="1900">
              <a:latin typeface="Times New Roman"/>
              <a:cs typeface="Times New Roman"/>
            </a:endParaRPr>
          </a:p>
          <a:p>
            <a:pPr marL="355600" marR="942340">
              <a:lnSpc>
                <a:spcPts val="1830"/>
              </a:lnSpc>
              <a:spcBef>
                <a:spcPts val="445"/>
              </a:spcBef>
            </a:pP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plot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response as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function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wavelength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more commonly  frequency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referred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spectrum.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900" b="1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Spectrometry:</a:t>
            </a:r>
            <a:endParaRPr sz="1900">
              <a:latin typeface="Times New Roman"/>
              <a:cs typeface="Times New Roman"/>
            </a:endParaRPr>
          </a:p>
          <a:p>
            <a:pPr marL="355600" marR="201295">
              <a:lnSpc>
                <a:spcPct val="80000"/>
              </a:lnSpc>
              <a:spcBef>
                <a:spcPts val="475"/>
              </a:spcBef>
            </a:pP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is 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measurement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these responses and an instrument which performs  such measurements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is a </a:t>
            </a:r>
            <a:r>
              <a:rPr sz="1900" b="1" spc="-5" dirty="0">
                <a:solidFill>
                  <a:srgbClr val="252525"/>
                </a:solidFill>
                <a:latin typeface="Times New Roman"/>
                <a:cs typeface="Times New Roman"/>
              </a:rPr>
              <a:t>spectrometer </a:t>
            </a:r>
            <a:r>
              <a:rPr sz="1900" b="1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1900" b="1" spc="-5" dirty="0">
                <a:solidFill>
                  <a:srgbClr val="252525"/>
                </a:solidFill>
                <a:latin typeface="Times New Roman"/>
                <a:cs typeface="Times New Roman"/>
              </a:rPr>
              <a:t>spectrograph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, although these terms 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more limited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use to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original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field of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optics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which the concept  sprang.</a:t>
            </a:r>
            <a:endParaRPr sz="1900">
              <a:latin typeface="Times New Roman"/>
              <a:cs typeface="Times New Roman"/>
            </a:endParaRPr>
          </a:p>
          <a:p>
            <a:pPr marL="355600" marR="5080">
              <a:lnSpc>
                <a:spcPct val="79900"/>
              </a:lnSpc>
              <a:spcBef>
                <a:spcPts val="470"/>
              </a:spcBef>
            </a:pP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Spectroscopy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often used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physical and analytical chemistry for the  identification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substances through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spectrum emitted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from or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absorbed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by 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them. Spectroscopy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also heavily used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astronomy and remote sensing. Most  large telescopes have spectrometers, which are used either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measure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chemical composition and physical properties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astronomical objects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to  measure their velocities </a:t>
            </a:r>
            <a:r>
              <a:rPr sz="190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Doppler Shift of their spectral</a:t>
            </a:r>
            <a:r>
              <a:rPr sz="1900" spc="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52525"/>
                </a:solidFill>
                <a:latin typeface="Times New Roman"/>
                <a:cs typeface="Times New Roman"/>
              </a:rPr>
              <a:t>lines.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070" y="276859"/>
            <a:ext cx="6196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Classification </a:t>
            </a:r>
            <a:r>
              <a:rPr sz="4000" dirty="0"/>
              <a:t>of</a:t>
            </a:r>
            <a:r>
              <a:rPr sz="4000" spc="-45" dirty="0"/>
              <a:t> </a:t>
            </a:r>
            <a:r>
              <a:rPr sz="4000" spc="-5" dirty="0"/>
              <a:t>Methods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98220"/>
            <a:ext cx="8069580" cy="51028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marR="284480">
              <a:lnSpc>
                <a:spcPts val="1830"/>
              </a:lnSpc>
              <a:spcBef>
                <a:spcPts val="335"/>
              </a:spcBef>
            </a:pPr>
            <a:r>
              <a:rPr sz="1700" dirty="0">
                <a:latin typeface="Carlito"/>
                <a:cs typeface="Carlito"/>
              </a:rPr>
              <a:t>The type of spectroscopy depends on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physical quantity measured. </a:t>
            </a:r>
            <a:r>
              <a:rPr sz="1700" spc="-5" dirty="0">
                <a:latin typeface="Carlito"/>
                <a:cs typeface="Carlito"/>
              </a:rPr>
              <a:t>Normally, </a:t>
            </a:r>
            <a:r>
              <a:rPr sz="1700" dirty="0">
                <a:latin typeface="Carlito"/>
                <a:cs typeface="Carlito"/>
              </a:rPr>
              <a:t>the  quantity </a:t>
            </a:r>
            <a:r>
              <a:rPr sz="1700" spc="5" dirty="0">
                <a:latin typeface="Carlito"/>
                <a:cs typeface="Carlito"/>
              </a:rPr>
              <a:t>that </a:t>
            </a:r>
            <a:r>
              <a:rPr sz="1700" spc="-5" dirty="0">
                <a:latin typeface="Carlito"/>
                <a:cs typeface="Carlito"/>
              </a:rPr>
              <a:t>is </a:t>
            </a:r>
            <a:r>
              <a:rPr sz="1700" dirty="0">
                <a:latin typeface="Carlito"/>
                <a:cs typeface="Carlito"/>
              </a:rPr>
              <a:t>measured is an intensity, either of energy absorbed or</a:t>
            </a:r>
            <a:r>
              <a:rPr sz="1700" spc="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produced.</a:t>
            </a:r>
          </a:p>
          <a:p>
            <a:pPr marL="355600" marR="85090" indent="-342900">
              <a:lnSpc>
                <a:spcPts val="1839"/>
              </a:lnSpc>
              <a:spcBef>
                <a:spcPts val="420"/>
              </a:spcBef>
            </a:pPr>
            <a:r>
              <a:rPr sz="1700" spc="-5" dirty="0">
                <a:latin typeface="Carlito"/>
                <a:cs typeface="Carlito"/>
              </a:rPr>
              <a:t>Most </a:t>
            </a:r>
            <a:r>
              <a:rPr sz="1700" dirty="0">
                <a:latin typeface="Carlito"/>
                <a:cs typeface="Carlito"/>
              </a:rPr>
              <a:t>spectroscopic methods are differentiated as either atomic or molecular based on  whether or not they apply </a:t>
            </a:r>
            <a:r>
              <a:rPr sz="1700" spc="5" dirty="0">
                <a:latin typeface="Carlito"/>
                <a:cs typeface="Carlito"/>
              </a:rPr>
              <a:t>to </a:t>
            </a:r>
            <a:r>
              <a:rPr sz="1700" dirty="0">
                <a:latin typeface="Carlito"/>
                <a:cs typeface="Carlito"/>
              </a:rPr>
              <a:t>atoms or molecules. Along </a:t>
            </a:r>
            <a:r>
              <a:rPr sz="1700" spc="5" dirty="0">
                <a:latin typeface="Carlito"/>
                <a:cs typeface="Carlito"/>
              </a:rPr>
              <a:t>with </a:t>
            </a:r>
            <a:r>
              <a:rPr sz="1700" dirty="0">
                <a:latin typeface="Carlito"/>
                <a:cs typeface="Carlito"/>
              </a:rPr>
              <a:t>that distinction, they </a:t>
            </a:r>
            <a:r>
              <a:rPr sz="1700" spc="-5" dirty="0">
                <a:latin typeface="Carlito"/>
                <a:cs typeface="Carlito"/>
              </a:rPr>
              <a:t>can  </a:t>
            </a:r>
            <a:r>
              <a:rPr sz="1700" dirty="0">
                <a:latin typeface="Carlito"/>
                <a:cs typeface="Carlito"/>
              </a:rPr>
              <a:t>be </a:t>
            </a:r>
            <a:r>
              <a:rPr sz="1700" spc="-5" dirty="0">
                <a:latin typeface="Carlito"/>
                <a:cs typeface="Carlito"/>
              </a:rPr>
              <a:t>classified </a:t>
            </a:r>
            <a:r>
              <a:rPr sz="1700" spc="5" dirty="0">
                <a:latin typeface="Carlito"/>
                <a:cs typeface="Carlito"/>
              </a:rPr>
              <a:t>on </a:t>
            </a:r>
            <a:r>
              <a:rPr sz="1700" dirty="0">
                <a:latin typeface="Carlito"/>
                <a:cs typeface="Carlito"/>
              </a:rPr>
              <a:t>the nature of their</a:t>
            </a:r>
            <a:r>
              <a:rPr sz="1700" spc="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interaction:</a:t>
            </a: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70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Absorption</a:t>
            </a:r>
            <a:r>
              <a:rPr sz="1700" spc="-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170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spectroscopy</a:t>
            </a:r>
            <a:endParaRPr sz="1700" dirty="0">
              <a:latin typeface="Carlito"/>
              <a:cs typeface="Carlito"/>
            </a:endParaRPr>
          </a:p>
          <a:p>
            <a:pPr marL="355600" marR="95250">
              <a:lnSpc>
                <a:spcPct val="90000"/>
              </a:lnSpc>
              <a:spcBef>
                <a:spcPts val="455"/>
              </a:spcBef>
            </a:pPr>
            <a:r>
              <a:rPr sz="1700" dirty="0">
                <a:latin typeface="Carlito"/>
                <a:cs typeface="Carlito"/>
              </a:rPr>
              <a:t>It uses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range of the electromagnetic spectra in which a substance absorbs. This  includes </a:t>
            </a:r>
            <a:r>
              <a:rPr sz="1700" spc="-5" dirty="0">
                <a:latin typeface="Carlito"/>
                <a:cs typeface="Carlito"/>
              </a:rPr>
              <a:t>atomic </a:t>
            </a:r>
            <a:r>
              <a:rPr sz="1700" dirty="0">
                <a:latin typeface="Carlito"/>
                <a:cs typeface="Carlito"/>
              </a:rPr>
              <a:t>absorption spectroscopy </a:t>
            </a:r>
            <a:r>
              <a:rPr sz="1700" spc="-5" dirty="0">
                <a:latin typeface="Carlito"/>
                <a:cs typeface="Carlito"/>
              </a:rPr>
              <a:t>and </a:t>
            </a:r>
            <a:r>
              <a:rPr sz="1700" dirty="0">
                <a:latin typeface="Carlito"/>
                <a:cs typeface="Carlito"/>
              </a:rPr>
              <a:t>various molecular techniques, such </a:t>
            </a:r>
            <a:r>
              <a:rPr sz="1700" spc="-5" dirty="0">
                <a:latin typeface="Carlito"/>
                <a:cs typeface="Carlito"/>
              </a:rPr>
              <a:t>as  </a:t>
            </a:r>
            <a:r>
              <a:rPr sz="1700" dirty="0">
                <a:latin typeface="Carlito"/>
                <a:cs typeface="Carlito"/>
              </a:rPr>
              <a:t>infra-red spectroscopy in that region and Nuclear Magnetic resonance spectroscopy in 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radio</a:t>
            </a:r>
            <a:r>
              <a:rPr sz="1700" spc="-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region.</a:t>
            </a: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700" spc="-5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Emission </a:t>
            </a:r>
            <a:r>
              <a:rPr sz="1700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spectroscopy</a:t>
            </a:r>
            <a:endParaRPr sz="1700" dirty="0">
              <a:latin typeface="Carlito"/>
              <a:cs typeface="Carlito"/>
            </a:endParaRPr>
          </a:p>
          <a:p>
            <a:pPr marL="355600" marR="5080">
              <a:lnSpc>
                <a:spcPct val="90000"/>
              </a:lnSpc>
              <a:spcBef>
                <a:spcPts val="450"/>
              </a:spcBef>
            </a:pPr>
            <a:r>
              <a:rPr sz="1700" dirty="0">
                <a:latin typeface="Carlito"/>
                <a:cs typeface="Carlito"/>
              </a:rPr>
              <a:t>It uses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range of electromagnetic spectra in which a substance radiates (emits). </a:t>
            </a:r>
            <a:r>
              <a:rPr sz="1700" spc="-5" dirty="0">
                <a:latin typeface="Carlito"/>
                <a:cs typeface="Carlito"/>
              </a:rPr>
              <a:t>The  </a:t>
            </a:r>
            <a:r>
              <a:rPr sz="1700" dirty="0">
                <a:latin typeface="Carlito"/>
                <a:cs typeface="Carlito"/>
              </a:rPr>
              <a:t>substance first must absorb energy. This energy </a:t>
            </a:r>
            <a:r>
              <a:rPr sz="1700" spc="-5" dirty="0">
                <a:latin typeface="Carlito"/>
                <a:cs typeface="Carlito"/>
              </a:rPr>
              <a:t>can </a:t>
            </a:r>
            <a:r>
              <a:rPr sz="1700" dirty="0">
                <a:latin typeface="Carlito"/>
                <a:cs typeface="Carlito"/>
              </a:rPr>
              <a:t>be from a variety of sources, which  determines the name of the subsequent emission, like luminescence. Molecular  luminescence techniques include</a:t>
            </a:r>
            <a:r>
              <a:rPr sz="1700" spc="1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spectroflourimetry.</a:t>
            </a: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70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Scattering</a:t>
            </a:r>
            <a:r>
              <a:rPr sz="1700" spc="-1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 </a:t>
            </a:r>
            <a:r>
              <a:rPr sz="170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spectroscopy</a:t>
            </a:r>
            <a:endParaRPr sz="1700" dirty="0">
              <a:latin typeface="Carlito"/>
              <a:cs typeface="Carlito"/>
            </a:endParaRPr>
          </a:p>
          <a:p>
            <a:pPr marL="355600" marR="68580">
              <a:lnSpc>
                <a:spcPct val="90000"/>
              </a:lnSpc>
              <a:spcBef>
                <a:spcPts val="455"/>
              </a:spcBef>
            </a:pPr>
            <a:r>
              <a:rPr sz="1700" dirty="0">
                <a:latin typeface="Carlito"/>
                <a:cs typeface="Carlito"/>
              </a:rPr>
              <a:t>It measures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amount of light that a substance scatters </a:t>
            </a:r>
            <a:r>
              <a:rPr sz="1700" spc="-5" dirty="0">
                <a:latin typeface="Carlito"/>
                <a:cs typeface="Carlito"/>
              </a:rPr>
              <a:t>at </a:t>
            </a:r>
            <a:r>
              <a:rPr sz="1700" dirty="0">
                <a:latin typeface="Carlito"/>
                <a:cs typeface="Carlito"/>
              </a:rPr>
              <a:t>certain wavelengths,  incident angles, </a:t>
            </a:r>
            <a:r>
              <a:rPr sz="1700" spc="-5" dirty="0">
                <a:latin typeface="Carlito"/>
                <a:cs typeface="Carlito"/>
              </a:rPr>
              <a:t>and </a:t>
            </a:r>
            <a:r>
              <a:rPr sz="1700" dirty="0">
                <a:latin typeface="Carlito"/>
                <a:cs typeface="Carlito"/>
              </a:rPr>
              <a:t>polarization angles. The scattering process is </a:t>
            </a:r>
            <a:r>
              <a:rPr sz="1700" spc="-5" dirty="0">
                <a:latin typeface="Carlito"/>
                <a:cs typeface="Carlito"/>
              </a:rPr>
              <a:t>much </a:t>
            </a:r>
            <a:r>
              <a:rPr sz="1700" dirty="0">
                <a:latin typeface="Carlito"/>
                <a:cs typeface="Carlito"/>
              </a:rPr>
              <a:t>faster </a:t>
            </a:r>
            <a:r>
              <a:rPr sz="1700" spc="5" dirty="0">
                <a:latin typeface="Carlito"/>
                <a:cs typeface="Carlito"/>
              </a:rPr>
              <a:t>than </a:t>
            </a:r>
            <a:r>
              <a:rPr sz="1700" dirty="0">
                <a:latin typeface="Carlito"/>
                <a:cs typeface="Carlito"/>
              </a:rPr>
              <a:t>the  absorption/emission process. One of </a:t>
            </a:r>
            <a:r>
              <a:rPr sz="1700" spc="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most useful applications </a:t>
            </a:r>
            <a:r>
              <a:rPr sz="1700" spc="5" dirty="0">
                <a:latin typeface="Carlito"/>
                <a:cs typeface="Carlito"/>
              </a:rPr>
              <a:t>of </a:t>
            </a:r>
            <a:r>
              <a:rPr sz="1700" dirty="0">
                <a:latin typeface="Carlito"/>
                <a:cs typeface="Carlito"/>
              </a:rPr>
              <a:t>light scattering  spectroscopy is Raman</a:t>
            </a:r>
            <a:r>
              <a:rPr sz="1700" spc="-1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Spectroscopy.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1010" y="276859"/>
            <a:ext cx="40093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Common</a:t>
            </a:r>
            <a:r>
              <a:rPr sz="4000" spc="-80" dirty="0"/>
              <a:t> </a:t>
            </a:r>
            <a:r>
              <a:rPr sz="4000" dirty="0"/>
              <a:t>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69950"/>
            <a:ext cx="114935" cy="103886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8" y="883920"/>
            <a:ext cx="6131561" cy="5163977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000" spc="-5" dirty="0">
                <a:latin typeface="Carlito"/>
                <a:cs typeface="Carlito"/>
              </a:rPr>
              <a:t>Fluorescence spectroscopy</a:t>
            </a:r>
            <a:endParaRPr sz="2000" dirty="0">
              <a:latin typeface="Carlito"/>
              <a:cs typeface="Carlito"/>
            </a:endParaRPr>
          </a:p>
          <a:p>
            <a:pPr marL="12700" marR="1304290">
              <a:lnSpc>
                <a:spcPct val="110800"/>
              </a:lnSpc>
              <a:buSzPct val="95000"/>
              <a:buAutoNum type="romanUcPeriod" startAt="10"/>
              <a:tabLst>
                <a:tab pos="223520" algn="l"/>
              </a:tabLst>
            </a:pPr>
            <a:r>
              <a:rPr sz="2000" dirty="0">
                <a:latin typeface="Carlito"/>
                <a:cs typeface="Carlito"/>
              </a:rPr>
              <a:t>ray </a:t>
            </a:r>
            <a:r>
              <a:rPr sz="2000" spc="-5" dirty="0">
                <a:latin typeface="Carlito"/>
                <a:cs typeface="Carlito"/>
              </a:rPr>
              <a:t>spectroscopy and crystallography  </a:t>
            </a:r>
            <a:r>
              <a:rPr sz="2000" dirty="0">
                <a:latin typeface="Carlito"/>
                <a:cs typeface="Carlito"/>
              </a:rPr>
              <a:t>Flame</a:t>
            </a:r>
            <a:r>
              <a:rPr sz="2000" spc="-5" dirty="0">
                <a:latin typeface="Carlito"/>
                <a:cs typeface="Carlito"/>
              </a:rPr>
              <a:t> spectroscopy</a:t>
            </a:r>
            <a:endParaRPr sz="2000" dirty="0">
              <a:latin typeface="Carlito"/>
              <a:cs typeface="Carlito"/>
            </a:endParaRPr>
          </a:p>
          <a:p>
            <a:pPr marL="1764030" lvl="1" indent="-266065">
              <a:lnSpc>
                <a:spcPct val="100000"/>
              </a:lnSpc>
              <a:spcBef>
                <a:spcPts val="260"/>
              </a:spcBef>
              <a:buAutoNum type="arabicPlain"/>
              <a:tabLst>
                <a:tab pos="1764030" algn="l"/>
              </a:tabLst>
            </a:pPr>
            <a:r>
              <a:rPr sz="2000" spc="-5" dirty="0">
                <a:latin typeface="Carlito"/>
                <a:cs typeface="Carlito"/>
              </a:rPr>
              <a:t>Atomic emission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764030" lvl="1" indent="-266065">
              <a:lnSpc>
                <a:spcPct val="100000"/>
              </a:lnSpc>
              <a:spcBef>
                <a:spcPts val="260"/>
              </a:spcBef>
              <a:buAutoNum type="arabicPlain"/>
              <a:tabLst>
                <a:tab pos="1764030" algn="l"/>
              </a:tabLst>
            </a:pPr>
            <a:r>
              <a:rPr sz="2000" spc="-5" dirty="0">
                <a:latin typeface="Carlito"/>
                <a:cs typeface="Carlito"/>
              </a:rPr>
              <a:t>Atomic absorption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2700" marR="5080" lvl="1" indent="1485900">
              <a:lnSpc>
                <a:spcPts val="2660"/>
              </a:lnSpc>
              <a:spcBef>
                <a:spcPts val="120"/>
              </a:spcBef>
              <a:buAutoNum type="arabicPlain"/>
              <a:tabLst>
                <a:tab pos="1821180" algn="l"/>
              </a:tabLst>
            </a:pPr>
            <a:r>
              <a:rPr sz="2000" dirty="0">
                <a:latin typeface="Carlito"/>
                <a:cs typeface="Carlito"/>
              </a:rPr>
              <a:t>Atomic </a:t>
            </a:r>
            <a:r>
              <a:rPr sz="2000" spc="-5" dirty="0">
                <a:latin typeface="Carlito"/>
                <a:cs typeface="Carlito"/>
              </a:rPr>
              <a:t>fluorescence </a:t>
            </a:r>
            <a:r>
              <a:rPr sz="2000" dirty="0">
                <a:latin typeface="Carlito"/>
                <a:cs typeface="Carlito"/>
              </a:rPr>
              <a:t>spectroscopy  </a:t>
            </a:r>
            <a:r>
              <a:rPr sz="2000" spc="-5" dirty="0">
                <a:latin typeface="Carlito"/>
                <a:cs typeface="Carlito"/>
              </a:rPr>
              <a:t>Plasma emission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2700" marR="1725295">
              <a:lnSpc>
                <a:spcPts val="2660"/>
              </a:lnSpc>
            </a:pPr>
            <a:r>
              <a:rPr sz="2000" dirty="0">
                <a:latin typeface="Carlito"/>
                <a:cs typeface="Carlito"/>
              </a:rPr>
              <a:t>Spark or arc </a:t>
            </a:r>
            <a:r>
              <a:rPr sz="2000" spc="-5" dirty="0">
                <a:latin typeface="Carlito"/>
                <a:cs typeface="Carlito"/>
              </a:rPr>
              <a:t>emission spectroscopy  </a:t>
            </a:r>
            <a:r>
              <a:rPr sz="2000" dirty="0">
                <a:latin typeface="Carlito"/>
                <a:cs typeface="Carlito"/>
              </a:rPr>
              <a:t>UV/VIS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2700" marR="3210560">
              <a:lnSpc>
                <a:spcPts val="2660"/>
              </a:lnSpc>
            </a:pPr>
            <a:r>
              <a:rPr sz="2000" spc="-5" dirty="0">
                <a:latin typeface="Carlito"/>
                <a:cs typeface="Carlito"/>
              </a:rPr>
              <a:t>IR spectroscopy  </a:t>
            </a:r>
            <a:endParaRPr lang="en-US" sz="2000" spc="-5" dirty="0">
              <a:latin typeface="Carlito"/>
              <a:cs typeface="Carlito"/>
            </a:endParaRPr>
          </a:p>
          <a:p>
            <a:pPr marL="12700" marR="3210560">
              <a:lnSpc>
                <a:spcPts val="2660"/>
              </a:lnSpc>
            </a:pPr>
            <a:r>
              <a:rPr sz="2000" dirty="0">
                <a:latin typeface="Carlito"/>
                <a:cs typeface="Carlito"/>
              </a:rPr>
              <a:t>Raman </a:t>
            </a:r>
            <a:r>
              <a:rPr sz="2000" spc="-5" dirty="0">
                <a:latin typeface="Carlito"/>
                <a:cs typeface="Carlito"/>
              </a:rPr>
              <a:t>spectroscopy  </a:t>
            </a:r>
            <a:r>
              <a:rPr sz="2000" dirty="0">
                <a:latin typeface="Carlito"/>
                <a:cs typeface="Carlito"/>
              </a:rPr>
              <a:t>NMR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-5" dirty="0">
                <a:latin typeface="Carlito"/>
                <a:cs typeface="Carlito"/>
              </a:rPr>
              <a:t>Photo thermal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2700" marR="2110105">
              <a:lnSpc>
                <a:spcPct val="110400"/>
              </a:lnSpc>
              <a:spcBef>
                <a:spcPts val="10"/>
              </a:spcBef>
            </a:pPr>
            <a:r>
              <a:rPr sz="2000" spc="-5" dirty="0">
                <a:latin typeface="Carlito"/>
                <a:cs typeface="Carlito"/>
              </a:rPr>
              <a:t>Thermal infra-red spectroscopy  Mass</a:t>
            </a:r>
            <a:r>
              <a:rPr sz="2000" dirty="0">
                <a:latin typeface="Carlito"/>
                <a:cs typeface="Carlito"/>
              </a:rPr>
              <a:t> Spectroscopy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2898140"/>
            <a:ext cx="114935" cy="30632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9200" y="391159"/>
            <a:ext cx="35788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Brief </a:t>
            </a:r>
            <a:r>
              <a:rPr dirty="0"/>
              <a:t>about</a:t>
            </a:r>
            <a:r>
              <a:rPr spc="-25" dirty="0"/>
              <a:t> </a:t>
            </a:r>
            <a:r>
              <a:rPr spc="-5" dirty="0"/>
              <a:t>spectroscopy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07720"/>
            <a:ext cx="806577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rlito"/>
                <a:cs typeface="Carlito"/>
              </a:rPr>
              <a:t>1-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Fluorescence</a:t>
            </a:r>
            <a:r>
              <a:rPr sz="2000" b="1" u="heavy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</a:t>
            </a:r>
            <a:r>
              <a:rPr sz="2000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Fluorescence spectroscopy uses </a:t>
            </a:r>
            <a:r>
              <a:rPr sz="2000" dirty="0">
                <a:latin typeface="Carlito"/>
                <a:cs typeface="Carlito"/>
              </a:rPr>
              <a:t>higher </a:t>
            </a:r>
            <a:r>
              <a:rPr sz="2000" spc="-5" dirty="0">
                <a:latin typeface="Carlito"/>
                <a:cs typeface="Carlito"/>
              </a:rPr>
              <a:t>energy </a:t>
            </a:r>
            <a:r>
              <a:rPr sz="2000" dirty="0">
                <a:latin typeface="Carlito"/>
                <a:cs typeface="Carlito"/>
              </a:rPr>
              <a:t>photons to </a:t>
            </a:r>
            <a:r>
              <a:rPr sz="2000" spc="-5" dirty="0">
                <a:latin typeface="Carlito"/>
                <a:cs typeface="Carlito"/>
              </a:rPr>
              <a:t>excite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sample,  which will </a:t>
            </a:r>
            <a:r>
              <a:rPr sz="2000" dirty="0">
                <a:latin typeface="Carlito"/>
                <a:cs typeface="Carlito"/>
              </a:rPr>
              <a:t>then </a:t>
            </a:r>
            <a:r>
              <a:rPr sz="2000" spc="-5" dirty="0">
                <a:latin typeface="Carlito"/>
                <a:cs typeface="Carlito"/>
              </a:rPr>
              <a:t>emit lower </a:t>
            </a:r>
            <a:r>
              <a:rPr sz="2000" dirty="0">
                <a:latin typeface="Carlito"/>
                <a:cs typeface="Carlito"/>
              </a:rPr>
              <a:t>energy photons. </a:t>
            </a: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dirty="0">
                <a:latin typeface="Carlito"/>
                <a:cs typeface="Carlito"/>
              </a:rPr>
              <a:t>technique </a:t>
            </a:r>
            <a:r>
              <a:rPr sz="2000" spc="-5" dirty="0">
                <a:latin typeface="Carlito"/>
                <a:cs typeface="Carlito"/>
              </a:rPr>
              <a:t>has </a:t>
            </a:r>
            <a:r>
              <a:rPr sz="2000" dirty="0">
                <a:latin typeface="Carlito"/>
                <a:cs typeface="Carlito"/>
              </a:rPr>
              <a:t>become  popular for its </a:t>
            </a:r>
            <a:r>
              <a:rPr sz="2000" spc="-5" dirty="0">
                <a:latin typeface="Carlito"/>
                <a:cs typeface="Carlito"/>
              </a:rPr>
              <a:t>biochemical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medical applications.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2200" y="2514600"/>
            <a:ext cx="5941059" cy="2989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0" y="293370"/>
            <a:ext cx="2513963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C</a:t>
            </a:r>
            <a:r>
              <a:rPr sz="2800" spc="-10" dirty="0"/>
              <a:t>o</a:t>
            </a:r>
            <a:r>
              <a:rPr sz="2800" spc="-5" dirty="0"/>
              <a:t>n</a:t>
            </a:r>
            <a:r>
              <a:rPr sz="2800" spc="-10" dirty="0"/>
              <a:t>t</a:t>
            </a:r>
            <a:r>
              <a:rPr sz="2800" dirty="0"/>
              <a:t>’d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07720"/>
            <a:ext cx="7995284" cy="40017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rlito"/>
                <a:cs typeface="Carlito"/>
              </a:rPr>
              <a:t>2-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X-ray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spectroscopy:</a:t>
            </a:r>
            <a:endParaRPr sz="20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X-rays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sufficient frequencies </a:t>
            </a:r>
            <a:r>
              <a:rPr sz="2000" spc="-5" dirty="0">
                <a:latin typeface="Times New Roman"/>
                <a:cs typeface="Times New Roman"/>
              </a:rPr>
              <a:t>interact with material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excite </a:t>
            </a:r>
            <a:r>
              <a:rPr sz="2000" dirty="0">
                <a:latin typeface="Times New Roman"/>
                <a:cs typeface="Times New Roman"/>
              </a:rPr>
              <a:t>the atoms  contained. </a:t>
            </a:r>
            <a:r>
              <a:rPr sz="2000" spc="5" dirty="0">
                <a:latin typeface="Times New Roman"/>
                <a:cs typeface="Times New Roman"/>
              </a:rPr>
              <a:t>Due </a:t>
            </a:r>
            <a:r>
              <a:rPr sz="2000" spc="-5" dirty="0">
                <a:latin typeface="Times New Roman"/>
                <a:cs typeface="Times New Roman"/>
              </a:rPr>
              <a:t>to this excitation </a:t>
            </a:r>
            <a:r>
              <a:rPr sz="2000" dirty="0">
                <a:latin typeface="Times New Roman"/>
                <a:cs typeface="Times New Roman"/>
              </a:rPr>
              <a:t>Auger Effect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produced and some  </a:t>
            </a:r>
            <a:r>
              <a:rPr sz="2000" spc="-5" dirty="0">
                <a:latin typeface="Times New Roman"/>
                <a:cs typeface="Times New Roman"/>
              </a:rPr>
              <a:t>excitation </a:t>
            </a:r>
            <a:r>
              <a:rPr sz="2000" dirty="0">
                <a:latin typeface="Times New Roman"/>
                <a:cs typeface="Times New Roman"/>
              </a:rPr>
              <a:t>radiations are absorbed or evolved if vice versa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occurs.</a:t>
            </a:r>
            <a:endParaRPr sz="2000">
              <a:latin typeface="Times New Roman"/>
              <a:cs typeface="Times New Roman"/>
            </a:endParaRPr>
          </a:p>
          <a:p>
            <a:pPr marL="355600" marR="532130" algn="just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X-ray absorption and emission spectroscopy is used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chemistry </a:t>
            </a:r>
            <a:r>
              <a:rPr sz="2000" dirty="0">
                <a:latin typeface="Carlito"/>
                <a:cs typeface="Carlito"/>
              </a:rPr>
              <a:t>and  </a:t>
            </a:r>
            <a:r>
              <a:rPr sz="2000" spc="-5" dirty="0">
                <a:latin typeface="Carlito"/>
                <a:cs typeface="Carlito"/>
              </a:rPr>
              <a:t>material sciences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determine elemental composition </a:t>
            </a:r>
            <a:r>
              <a:rPr sz="2000" dirty="0">
                <a:latin typeface="Carlito"/>
                <a:cs typeface="Carlito"/>
              </a:rPr>
              <a:t>and chemical  </a:t>
            </a:r>
            <a:r>
              <a:rPr sz="2000" spc="-5" dirty="0">
                <a:latin typeface="Carlito"/>
                <a:cs typeface="Carlito"/>
              </a:rPr>
              <a:t>bonding.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Carlito"/>
              <a:cs typeface="Carlito"/>
            </a:endParaRPr>
          </a:p>
          <a:p>
            <a:pPr marL="355600" marR="23622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Very </a:t>
            </a:r>
            <a:r>
              <a:rPr sz="2000" spc="5" dirty="0">
                <a:latin typeface="Times New Roman"/>
                <a:cs typeface="Times New Roman"/>
              </a:rPr>
              <a:t>good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versatile </a:t>
            </a:r>
            <a:r>
              <a:rPr sz="2000" dirty="0">
                <a:latin typeface="Times New Roman"/>
                <a:cs typeface="Times New Roman"/>
              </a:rPr>
              <a:t>technique but a </a:t>
            </a:r>
            <a:r>
              <a:rPr sz="2000" spc="-10" dirty="0">
                <a:latin typeface="Times New Roman"/>
                <a:cs typeface="Times New Roman"/>
              </a:rPr>
              <a:t>little </a:t>
            </a:r>
            <a:r>
              <a:rPr sz="2000" dirty="0">
                <a:latin typeface="Times New Roman"/>
                <a:cs typeface="Times New Roman"/>
              </a:rPr>
              <a:t>complex. It needs some  </a:t>
            </a:r>
            <a:r>
              <a:rPr sz="2000" spc="-5" dirty="0">
                <a:latin typeface="Times New Roman"/>
                <a:cs typeface="Times New Roman"/>
              </a:rPr>
              <a:t>scattering </a:t>
            </a:r>
            <a:r>
              <a:rPr sz="2000" dirty="0">
                <a:latin typeface="Times New Roman"/>
                <a:cs typeface="Times New Roman"/>
              </a:rPr>
              <a:t>light </a:t>
            </a:r>
            <a:r>
              <a:rPr sz="2000" spc="-5" dirty="0">
                <a:latin typeface="Times New Roman"/>
                <a:cs typeface="Times New Roman"/>
              </a:rPr>
              <a:t>detectors </a:t>
            </a:r>
            <a:r>
              <a:rPr sz="2000" dirty="0">
                <a:latin typeface="Times New Roman"/>
                <a:cs typeface="Times New Roman"/>
              </a:rPr>
              <a:t>along </a:t>
            </a:r>
            <a:r>
              <a:rPr sz="2000" spc="-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X-ray source. Overall X-ray  </a:t>
            </a:r>
            <a:r>
              <a:rPr sz="2000" spc="-5" dirty="0">
                <a:latin typeface="Times New Roman"/>
                <a:cs typeface="Times New Roman"/>
              </a:rPr>
              <a:t>diffraction </a:t>
            </a:r>
            <a:r>
              <a:rPr sz="2000" dirty="0">
                <a:latin typeface="Times New Roman"/>
                <a:cs typeface="Times New Roman"/>
              </a:rPr>
              <a:t>technique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one that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used most widely for </a:t>
            </a:r>
            <a:r>
              <a:rPr sz="2000" spc="5" dirty="0">
                <a:latin typeface="Times New Roman"/>
                <a:cs typeface="Times New Roman"/>
              </a:rPr>
              <a:t>bond </a:t>
            </a:r>
            <a:r>
              <a:rPr sz="2000" dirty="0">
                <a:latin typeface="Times New Roman"/>
                <a:cs typeface="Times New Roman"/>
              </a:rPr>
              <a:t>length and  angle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measurements.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2099"/>
            <a:ext cx="8303260" cy="493468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7372350">
              <a:lnSpc>
                <a:spcPct val="100000"/>
              </a:lnSpc>
              <a:spcBef>
                <a:spcPts val="280"/>
              </a:spcBef>
            </a:pPr>
            <a:r>
              <a:rPr sz="2000" dirty="0">
                <a:latin typeface="Carlito"/>
                <a:cs typeface="Carlito"/>
              </a:rPr>
              <a:t>C</a:t>
            </a:r>
            <a:r>
              <a:rPr sz="2000" spc="-5" dirty="0">
                <a:latin typeface="Carlito"/>
                <a:cs typeface="Carlito"/>
              </a:rPr>
              <a:t>o</a:t>
            </a:r>
            <a:r>
              <a:rPr sz="2000" spc="5" dirty="0">
                <a:latin typeface="Carlito"/>
                <a:cs typeface="Carlito"/>
              </a:rPr>
              <a:t>n</a:t>
            </a:r>
            <a:r>
              <a:rPr sz="2000" dirty="0">
                <a:latin typeface="Carlito"/>
                <a:cs typeface="Carlito"/>
              </a:rPr>
              <a:t>t</a:t>
            </a:r>
            <a:r>
              <a:rPr sz="2000" spc="10" dirty="0">
                <a:latin typeface="Carlito"/>
                <a:cs typeface="Carlito"/>
              </a:rPr>
              <a:t>’</a:t>
            </a:r>
            <a:r>
              <a:rPr sz="2000" dirty="0">
                <a:latin typeface="Carlito"/>
                <a:cs typeface="Carlito"/>
              </a:rPr>
              <a:t>d</a:t>
            </a:r>
          </a:p>
          <a:p>
            <a:pPr marL="278130" indent="-265430">
              <a:lnSpc>
                <a:spcPct val="100000"/>
              </a:lnSpc>
              <a:spcBef>
                <a:spcPts val="180"/>
              </a:spcBef>
              <a:buFont typeface="Carlito"/>
              <a:buAutoNum type="arabicPlain" startAt="3"/>
              <a:tabLst>
                <a:tab pos="278130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Flame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355600" marR="111760">
              <a:lnSpc>
                <a:spcPct val="100499"/>
              </a:lnSpc>
              <a:spcBef>
                <a:spcPts val="484"/>
              </a:spcBef>
            </a:pPr>
            <a:r>
              <a:rPr sz="2000" spc="-5" dirty="0">
                <a:latin typeface="Carlito"/>
                <a:cs typeface="Carlito"/>
              </a:rPr>
              <a:t>Liquid solution samples are aspirated </a:t>
            </a:r>
            <a:r>
              <a:rPr sz="2000" dirty="0">
                <a:latin typeface="Carlito"/>
                <a:cs typeface="Carlito"/>
              </a:rPr>
              <a:t>into a </a:t>
            </a:r>
            <a:r>
              <a:rPr sz="2000" spc="-5" dirty="0">
                <a:latin typeface="Carlito"/>
                <a:cs typeface="Carlito"/>
              </a:rPr>
              <a:t>burner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nebulizer/burner  combination, desolvated, atomized,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sometimes excited </a:t>
            </a:r>
            <a:r>
              <a:rPr sz="2000" dirty="0">
                <a:latin typeface="Carlito"/>
                <a:cs typeface="Carlito"/>
              </a:rPr>
              <a:t>to a </a:t>
            </a:r>
            <a:r>
              <a:rPr sz="2000" spc="-5" dirty="0">
                <a:latin typeface="Carlito"/>
                <a:cs typeface="Carlito"/>
              </a:rPr>
              <a:t>higher  energy electronic state. </a:t>
            </a:r>
            <a:r>
              <a:rPr sz="2000" dirty="0">
                <a:latin typeface="Carlito"/>
                <a:cs typeface="Carlito"/>
              </a:rPr>
              <a:t>The use of a </a:t>
            </a:r>
            <a:r>
              <a:rPr sz="2000" spc="-5" dirty="0">
                <a:latin typeface="Carlito"/>
                <a:cs typeface="Carlito"/>
              </a:rPr>
              <a:t>flame during analysis requires fuel  and oxidant, typically </a:t>
            </a:r>
            <a:r>
              <a:rPr sz="2000" dirty="0">
                <a:latin typeface="Carlito"/>
                <a:cs typeface="Carlito"/>
              </a:rPr>
              <a:t>in the form of </a:t>
            </a:r>
            <a:r>
              <a:rPr sz="2000" spc="-5" dirty="0">
                <a:latin typeface="Carlito"/>
                <a:cs typeface="Carlito"/>
              </a:rPr>
              <a:t>gases. Common fuel gases used </a:t>
            </a:r>
            <a:r>
              <a:rPr sz="2000" dirty="0">
                <a:latin typeface="Carlito"/>
                <a:cs typeface="Carlito"/>
              </a:rPr>
              <a:t>are 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acetylene </a:t>
            </a:r>
            <a:r>
              <a:rPr sz="2000" dirty="0">
                <a:latin typeface="Carlito"/>
                <a:cs typeface="Carlito"/>
              </a:rPr>
              <a:t>(ethyne) or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hydrogen</a:t>
            </a:r>
            <a:r>
              <a:rPr sz="2000" spc="-5" dirty="0">
                <a:latin typeface="Carlito"/>
                <a:cs typeface="Carlito"/>
              </a:rPr>
              <a:t>. </a:t>
            </a:r>
            <a:r>
              <a:rPr sz="2000" dirty="0">
                <a:latin typeface="Carlito"/>
                <a:cs typeface="Carlito"/>
              </a:rPr>
              <a:t>Common </a:t>
            </a:r>
            <a:r>
              <a:rPr sz="2000" spc="-5" dirty="0">
                <a:latin typeface="Carlito"/>
                <a:cs typeface="Carlito"/>
              </a:rPr>
              <a:t>oxidant </a:t>
            </a:r>
            <a:r>
              <a:rPr sz="2000" dirty="0">
                <a:latin typeface="Carlito"/>
                <a:cs typeface="Carlito"/>
              </a:rPr>
              <a:t>gases used </a:t>
            </a:r>
            <a:r>
              <a:rPr sz="2000" spc="-5" dirty="0">
                <a:latin typeface="Carlito"/>
                <a:cs typeface="Carlito"/>
              </a:rPr>
              <a:t>are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oxygen</a:t>
            </a:r>
            <a:r>
              <a:rPr sz="2000" spc="-5" dirty="0">
                <a:latin typeface="Carlito"/>
                <a:cs typeface="Carlito"/>
              </a:rPr>
              <a:t>, 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air</a:t>
            </a:r>
            <a:r>
              <a:rPr sz="2000" spc="-5" dirty="0">
                <a:latin typeface="Carlito"/>
                <a:cs typeface="Carlito"/>
              </a:rPr>
              <a:t>,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6"/>
              </a:rPr>
              <a:t>nitrous oxide</a:t>
            </a:r>
            <a:r>
              <a:rPr sz="2000" spc="-5" dirty="0">
                <a:latin typeface="Carlito"/>
                <a:cs typeface="Carlito"/>
              </a:rPr>
              <a:t>. These methods are often </a:t>
            </a:r>
            <a:r>
              <a:rPr sz="2000" dirty="0">
                <a:latin typeface="Carlito"/>
                <a:cs typeface="Carlito"/>
              </a:rPr>
              <a:t>capable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analyzing  </a:t>
            </a:r>
            <a:r>
              <a:rPr sz="2000" spc="-5" dirty="0">
                <a:latin typeface="Carlito"/>
                <a:cs typeface="Carlito"/>
              </a:rPr>
              <a:t>metallic element </a:t>
            </a:r>
            <a:r>
              <a:rPr sz="2000" dirty="0">
                <a:latin typeface="Carlito"/>
                <a:cs typeface="Carlito"/>
              </a:rPr>
              <a:t>in the PPM, </a:t>
            </a:r>
            <a:r>
              <a:rPr sz="2000" spc="-5" dirty="0">
                <a:latin typeface="Carlito"/>
                <a:cs typeface="Carlito"/>
              </a:rPr>
              <a:t>billion,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possibly lower </a:t>
            </a:r>
            <a:r>
              <a:rPr sz="2000" dirty="0">
                <a:latin typeface="Carlito"/>
                <a:cs typeface="Carlito"/>
              </a:rPr>
              <a:t>concentration  </a:t>
            </a:r>
            <a:r>
              <a:rPr sz="2000" spc="-5" dirty="0">
                <a:latin typeface="Carlito"/>
                <a:cs typeface="Carlito"/>
              </a:rPr>
              <a:t>ranges. </a:t>
            </a:r>
            <a:r>
              <a:rPr sz="2000" dirty="0">
                <a:latin typeface="Carlito"/>
                <a:cs typeface="Carlito"/>
              </a:rPr>
              <a:t>Light detectors </a:t>
            </a:r>
            <a:r>
              <a:rPr sz="2000" spc="-5" dirty="0">
                <a:latin typeface="Carlito"/>
                <a:cs typeface="Carlito"/>
              </a:rPr>
              <a:t>are needed </a:t>
            </a:r>
            <a:r>
              <a:rPr sz="200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detect </a:t>
            </a:r>
            <a:r>
              <a:rPr sz="2000" dirty="0">
                <a:latin typeface="Carlito"/>
                <a:cs typeface="Carlito"/>
              </a:rPr>
              <a:t>light with the </a:t>
            </a:r>
            <a:r>
              <a:rPr sz="2000" spc="-5" dirty="0">
                <a:latin typeface="Carlito"/>
                <a:cs typeface="Carlito"/>
              </a:rPr>
              <a:t>analysis  information coming from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flame.</a:t>
            </a:r>
            <a:endParaRPr sz="2000" dirty="0">
              <a:latin typeface="Carlito"/>
              <a:cs typeface="Carlito"/>
            </a:endParaRPr>
          </a:p>
          <a:p>
            <a:pPr marL="1062990" lvl="1" indent="-13589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Char char="-"/>
              <a:tabLst>
                <a:tab pos="1062990" algn="l"/>
              </a:tabLst>
            </a:pP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Atomic absorption</a:t>
            </a:r>
            <a:r>
              <a:rPr sz="2000" spc="20" dirty="0">
                <a:solidFill>
                  <a:srgbClr val="4AABC5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062990" lvl="1" indent="-135890">
              <a:lnSpc>
                <a:spcPct val="100000"/>
              </a:lnSpc>
              <a:spcBef>
                <a:spcPts val="500"/>
              </a:spcBef>
              <a:buChar char="-"/>
              <a:tabLst>
                <a:tab pos="1062990" algn="l"/>
              </a:tabLst>
            </a:pP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Atomic emission</a:t>
            </a:r>
            <a:r>
              <a:rPr sz="2000" spc="15" dirty="0">
                <a:solidFill>
                  <a:srgbClr val="4AABC5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  <a:p>
            <a:pPr marL="1062990" lvl="1" indent="-135890">
              <a:lnSpc>
                <a:spcPct val="100000"/>
              </a:lnSpc>
              <a:spcBef>
                <a:spcPts val="500"/>
              </a:spcBef>
              <a:buChar char="-"/>
              <a:tabLst>
                <a:tab pos="1062990" algn="l"/>
              </a:tabLst>
            </a:pP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Atomic fluorescence</a:t>
            </a:r>
            <a:r>
              <a:rPr sz="2000" spc="25" dirty="0">
                <a:solidFill>
                  <a:srgbClr val="4AABC5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AABC5"/>
                </a:solidFill>
                <a:latin typeface="Carlito"/>
                <a:cs typeface="Carlito"/>
              </a:rPr>
              <a:t>spectroscopy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540" y="5671820"/>
            <a:ext cx="392937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solidFill>
                  <a:srgbClr val="E36B09"/>
                </a:solidFill>
                <a:latin typeface="Carlito"/>
                <a:cs typeface="Carlito"/>
              </a:rPr>
              <a:t>How would you </a:t>
            </a:r>
            <a:r>
              <a:rPr sz="2000" i="1" spc="-5" dirty="0">
                <a:solidFill>
                  <a:srgbClr val="E36B09"/>
                </a:solidFill>
                <a:latin typeface="Carlito"/>
                <a:cs typeface="Carlito"/>
              </a:rPr>
              <a:t>differentiate </a:t>
            </a:r>
            <a:r>
              <a:rPr sz="2000" i="1" dirty="0">
                <a:solidFill>
                  <a:srgbClr val="E36B09"/>
                </a:solidFill>
                <a:latin typeface="Carlito"/>
                <a:cs typeface="Carlito"/>
              </a:rPr>
              <a:t>in</a:t>
            </a:r>
            <a:r>
              <a:rPr sz="2000" i="1" spc="-15" dirty="0">
                <a:solidFill>
                  <a:srgbClr val="E36B09"/>
                </a:solidFill>
                <a:latin typeface="Carlito"/>
                <a:cs typeface="Carlito"/>
              </a:rPr>
              <a:t> </a:t>
            </a:r>
            <a:r>
              <a:rPr sz="2000" i="1" dirty="0">
                <a:solidFill>
                  <a:srgbClr val="E36B09"/>
                </a:solidFill>
                <a:latin typeface="Carlito"/>
                <a:cs typeface="Carlito"/>
              </a:rPr>
              <a:t>them?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83920"/>
            <a:ext cx="8041005" cy="36334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Carlito"/>
                <a:cs typeface="Carlito"/>
              </a:rPr>
              <a:t>4-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Spark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arc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(emission) spectroscopy</a:t>
            </a:r>
            <a:r>
              <a:rPr sz="2000" b="1" spc="20" dirty="0">
                <a:latin typeface="Carlito"/>
                <a:cs typeface="Carlito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It </a:t>
            </a:r>
            <a:r>
              <a:rPr sz="2000" dirty="0">
                <a:latin typeface="Carlito"/>
                <a:cs typeface="Carlito"/>
              </a:rPr>
              <a:t>is used for the </a:t>
            </a:r>
            <a:r>
              <a:rPr sz="2000" spc="-5" dirty="0">
                <a:latin typeface="Carlito"/>
                <a:cs typeface="Carlito"/>
              </a:rPr>
              <a:t>analysis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metallic elements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solid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samples.</a:t>
            </a:r>
            <a:endParaRPr sz="20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Carlito"/>
                <a:cs typeface="Carlito"/>
              </a:rPr>
              <a:t>For non-conductive </a:t>
            </a:r>
            <a:r>
              <a:rPr sz="2000" spc="-5" dirty="0">
                <a:latin typeface="Carlito"/>
                <a:cs typeface="Carlito"/>
              </a:rPr>
              <a:t>materials,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sample is </a:t>
            </a:r>
            <a:r>
              <a:rPr sz="2000" dirty="0">
                <a:latin typeface="Carlito"/>
                <a:cs typeface="Carlito"/>
              </a:rPr>
              <a:t>ground with </a:t>
            </a:r>
            <a:r>
              <a:rPr sz="2000" spc="-5" dirty="0">
                <a:latin typeface="Carlito"/>
                <a:cs typeface="Carlito"/>
              </a:rPr>
              <a:t>graphite </a:t>
            </a:r>
            <a:r>
              <a:rPr sz="2000" dirty="0">
                <a:latin typeface="Carlito"/>
                <a:cs typeface="Carlito"/>
              </a:rPr>
              <a:t>powder to  make it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conductive.</a:t>
            </a:r>
            <a:endParaRPr sz="2000">
              <a:latin typeface="Carlito"/>
              <a:cs typeface="Carlito"/>
            </a:endParaRPr>
          </a:p>
          <a:p>
            <a:pPr marL="355600" marR="6731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traditional </a:t>
            </a:r>
            <a:r>
              <a:rPr sz="2000" spc="-5" dirty="0">
                <a:latin typeface="Carlito"/>
                <a:cs typeface="Carlito"/>
              </a:rPr>
              <a:t>arc spectroscopy methods, </a:t>
            </a:r>
            <a:r>
              <a:rPr sz="2000" dirty="0">
                <a:latin typeface="Carlito"/>
                <a:cs typeface="Carlito"/>
              </a:rPr>
              <a:t>Since the conditions producing  the </a:t>
            </a:r>
            <a:r>
              <a:rPr sz="2000" spc="-5" dirty="0">
                <a:latin typeface="Carlito"/>
                <a:cs typeface="Carlito"/>
              </a:rPr>
              <a:t>arc emission typically </a:t>
            </a:r>
            <a:r>
              <a:rPr sz="2000" dirty="0">
                <a:latin typeface="Carlito"/>
                <a:cs typeface="Carlito"/>
              </a:rPr>
              <a:t>are not </a:t>
            </a:r>
            <a:r>
              <a:rPr sz="2000" spc="-5" dirty="0">
                <a:latin typeface="Carlito"/>
                <a:cs typeface="Carlito"/>
              </a:rPr>
              <a:t>controlled quantitatively,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analysis  </a:t>
            </a:r>
            <a:r>
              <a:rPr sz="2000" dirty="0">
                <a:latin typeface="Carlito"/>
                <a:cs typeface="Carlito"/>
              </a:rPr>
              <a:t>for the </a:t>
            </a:r>
            <a:r>
              <a:rPr sz="2000" spc="-5" dirty="0">
                <a:latin typeface="Carlito"/>
                <a:cs typeface="Carlito"/>
              </a:rPr>
              <a:t>elements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qualitative. </a:t>
            </a:r>
            <a:r>
              <a:rPr sz="2000" dirty="0">
                <a:latin typeface="Carlito"/>
                <a:cs typeface="Carlito"/>
              </a:rPr>
              <a:t>Nowadays, the spark </a:t>
            </a:r>
            <a:r>
              <a:rPr sz="2000" spc="-5" dirty="0">
                <a:latin typeface="Carlito"/>
                <a:cs typeface="Carlito"/>
              </a:rPr>
              <a:t>sources </a:t>
            </a:r>
            <a:r>
              <a:rPr sz="2000" dirty="0">
                <a:latin typeface="Carlito"/>
                <a:cs typeface="Carlito"/>
              </a:rPr>
              <a:t>with  </a:t>
            </a:r>
            <a:r>
              <a:rPr sz="2000" spc="-5" dirty="0">
                <a:latin typeface="Carlito"/>
                <a:cs typeface="Carlito"/>
              </a:rPr>
              <a:t>controlled discharges </a:t>
            </a:r>
            <a:r>
              <a:rPr sz="2000" dirty="0">
                <a:latin typeface="Carlito"/>
                <a:cs typeface="Carlito"/>
              </a:rPr>
              <a:t>under an </a:t>
            </a:r>
            <a:r>
              <a:rPr sz="2000" spc="-5" dirty="0">
                <a:latin typeface="Carlito"/>
                <a:cs typeface="Carlito"/>
              </a:rPr>
              <a:t>argon atmosphere allow </a:t>
            </a:r>
            <a:r>
              <a:rPr sz="2000" dirty="0">
                <a:latin typeface="Carlito"/>
                <a:cs typeface="Carlito"/>
              </a:rPr>
              <a:t>that </a:t>
            </a: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dirty="0">
                <a:latin typeface="Carlito"/>
                <a:cs typeface="Carlito"/>
              </a:rPr>
              <a:t>method  can be </a:t>
            </a:r>
            <a:r>
              <a:rPr sz="2000" spc="-5" dirty="0">
                <a:latin typeface="Carlito"/>
                <a:cs typeface="Carlito"/>
              </a:rPr>
              <a:t>considered eminently quantitative, </a:t>
            </a:r>
            <a:r>
              <a:rPr sz="2000" dirty="0">
                <a:latin typeface="Carlito"/>
                <a:cs typeface="Carlito"/>
              </a:rPr>
              <a:t>and its use is widely </a:t>
            </a:r>
            <a:r>
              <a:rPr sz="2000" spc="-5" dirty="0">
                <a:latin typeface="Carlito"/>
                <a:cs typeface="Carlito"/>
              </a:rPr>
              <a:t>expanded  worldwide </a:t>
            </a:r>
            <a:r>
              <a:rPr sz="2000" dirty="0">
                <a:latin typeface="Carlito"/>
                <a:cs typeface="Carlito"/>
              </a:rPr>
              <a:t>through </a:t>
            </a:r>
            <a:r>
              <a:rPr sz="2000" spc="-5" dirty="0">
                <a:latin typeface="Carlito"/>
                <a:cs typeface="Carlito"/>
              </a:rPr>
              <a:t>production </a:t>
            </a:r>
            <a:r>
              <a:rPr sz="2000" dirty="0">
                <a:latin typeface="Carlito"/>
                <a:cs typeface="Carlito"/>
              </a:rPr>
              <a:t>control </a:t>
            </a:r>
            <a:r>
              <a:rPr sz="2000" spc="-5" dirty="0">
                <a:latin typeface="Carlito"/>
                <a:cs typeface="Carlito"/>
              </a:rPr>
              <a:t>laboratories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foundries and steel  mills.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304" y="353059"/>
            <a:ext cx="8303896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984">
              <a:lnSpc>
                <a:spcPct val="100000"/>
              </a:lnSpc>
              <a:spcBef>
                <a:spcPts val="10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’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47420"/>
            <a:ext cx="25787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5-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UV/VIS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spectroscopy</a:t>
            </a:r>
            <a:r>
              <a:rPr sz="2000" b="1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234440"/>
            <a:ext cx="114935" cy="7696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252220"/>
            <a:ext cx="7960361" cy="4371068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ct val="111500"/>
              </a:lnSpc>
              <a:spcBef>
                <a:spcPts val="325"/>
              </a:spcBef>
            </a:pPr>
            <a:r>
              <a:rPr sz="2000" spc="-5" dirty="0">
                <a:latin typeface="Carlito"/>
                <a:cs typeface="Carlito"/>
              </a:rPr>
              <a:t>It basically involves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spectroscopy </a:t>
            </a:r>
            <a:r>
              <a:rPr sz="2000" dirty="0">
                <a:latin typeface="Carlito"/>
                <a:cs typeface="Carlito"/>
              </a:rPr>
              <a:t>of photons and </a:t>
            </a:r>
            <a:r>
              <a:rPr sz="2000" spc="-5" dirty="0">
                <a:latin typeface="Carlito"/>
                <a:cs typeface="Carlito"/>
              </a:rPr>
              <a:t>spectrophotometery.  It uses </a:t>
            </a:r>
            <a:r>
              <a:rPr sz="2000" dirty="0">
                <a:latin typeface="Carlito"/>
                <a:cs typeface="Carlito"/>
              </a:rPr>
              <a:t>light in the </a:t>
            </a:r>
            <a:r>
              <a:rPr sz="2000" spc="-5" dirty="0">
                <a:latin typeface="Carlito"/>
                <a:cs typeface="Carlito"/>
              </a:rPr>
              <a:t>visible and </a:t>
            </a:r>
            <a:r>
              <a:rPr sz="2000" dirty="0">
                <a:latin typeface="Carlito"/>
                <a:cs typeface="Carlito"/>
              </a:rPr>
              <a:t>adjacent </a:t>
            </a:r>
            <a:r>
              <a:rPr sz="2000" spc="-5" dirty="0">
                <a:latin typeface="Carlito"/>
                <a:cs typeface="Carlito"/>
              </a:rPr>
              <a:t>near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ultraviolet </a:t>
            </a:r>
            <a:r>
              <a:rPr sz="2000" dirty="0">
                <a:latin typeface="Carlito"/>
                <a:cs typeface="Carlito"/>
              </a:rPr>
              <a:t>(UV) and </a:t>
            </a:r>
            <a:r>
              <a:rPr sz="2000" spc="-5" dirty="0">
                <a:latin typeface="Carlito"/>
                <a:cs typeface="Carlito"/>
              </a:rPr>
              <a:t>near 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infrared </a:t>
            </a:r>
            <a:r>
              <a:rPr sz="2000" dirty="0">
                <a:latin typeface="Carlito"/>
                <a:cs typeface="Carlito"/>
              </a:rPr>
              <a:t>(NIR)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ranges.</a:t>
            </a:r>
            <a:endParaRPr sz="2000" dirty="0">
              <a:latin typeface="Carlito"/>
              <a:cs typeface="Carlito"/>
            </a:endParaRPr>
          </a:p>
          <a:p>
            <a:pPr marL="12700" marR="28575">
              <a:lnSpc>
                <a:spcPct val="102099"/>
              </a:lnSpc>
              <a:spcBef>
                <a:spcPts val="495"/>
              </a:spcBef>
            </a:pPr>
            <a:r>
              <a:rPr sz="2000" dirty="0">
                <a:latin typeface="Carlito"/>
                <a:cs typeface="Carlito"/>
              </a:rPr>
              <a:t>UV/Vis spectroscopy </a:t>
            </a:r>
            <a:r>
              <a:rPr sz="2000" spc="-5" dirty="0">
                <a:latin typeface="Carlito"/>
                <a:cs typeface="Carlito"/>
              </a:rPr>
              <a:t>is routinely used </a:t>
            </a:r>
            <a:r>
              <a:rPr sz="2000" dirty="0">
                <a:latin typeface="Carlito"/>
                <a:cs typeface="Carlito"/>
              </a:rPr>
              <a:t>in the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4"/>
              </a:rPr>
              <a:t>quantitative </a:t>
            </a:r>
            <a:r>
              <a:rPr sz="2000" spc="-5" dirty="0">
                <a:latin typeface="Carlito"/>
                <a:cs typeface="Carlito"/>
              </a:rPr>
              <a:t>determination of  solutions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transition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metal </a:t>
            </a:r>
            <a:r>
              <a:rPr sz="2000" dirty="0">
                <a:latin typeface="Carlito"/>
                <a:cs typeface="Carlito"/>
              </a:rPr>
              <a:t>ions and </a:t>
            </a:r>
            <a:r>
              <a:rPr sz="2000" spc="-5" dirty="0">
                <a:latin typeface="Carlito"/>
                <a:cs typeface="Carlito"/>
              </a:rPr>
              <a:t>highly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0000FF"/>
                </a:solidFill>
                <a:latin typeface="Carlito"/>
                <a:cs typeface="Carlito"/>
                <a:hlinkClick r:id="rId6"/>
              </a:rPr>
              <a:t>conjugated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7"/>
              </a:rPr>
              <a:t>organic</a:t>
            </a:r>
            <a:r>
              <a:rPr sz="2000" spc="5" dirty="0">
                <a:solidFill>
                  <a:srgbClr val="0000FF"/>
                </a:solidFill>
                <a:latin typeface="Carlito"/>
                <a:cs typeface="Carlito"/>
                <a:hlinkClick r:id="rId7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Carlito"/>
                <a:cs typeface="Carlito"/>
                <a:hlinkClick r:id="rId7"/>
              </a:rPr>
              <a:t>compounds</a:t>
            </a:r>
            <a:r>
              <a:rPr sz="2000" spc="-5" dirty="0"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000" dirty="0">
                <a:latin typeface="Carlito"/>
                <a:cs typeface="Carlito"/>
              </a:rPr>
              <a:t>For the quantitative </a:t>
            </a:r>
            <a:r>
              <a:rPr sz="2000" spc="-5" dirty="0">
                <a:latin typeface="Carlito"/>
                <a:cs typeface="Carlito"/>
              </a:rPr>
              <a:t>measurements, Beer-Lambert </a:t>
            </a:r>
            <a:r>
              <a:rPr sz="2000" dirty="0">
                <a:latin typeface="Carlito"/>
                <a:cs typeface="Carlito"/>
              </a:rPr>
              <a:t>law is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followed.</a:t>
            </a:r>
            <a:endParaRPr sz="2000" dirty="0">
              <a:latin typeface="Carlito"/>
              <a:cs typeface="Carlito"/>
            </a:endParaRPr>
          </a:p>
          <a:p>
            <a:pPr marL="12700" marR="284480">
              <a:lnSpc>
                <a:spcPct val="100099"/>
              </a:lnSpc>
              <a:spcBef>
                <a:spcPts val="500"/>
              </a:spcBef>
            </a:pP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Beer-Lambert Law is useful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characterizing many </a:t>
            </a:r>
            <a:r>
              <a:rPr sz="2000" dirty="0">
                <a:latin typeface="Carlito"/>
                <a:cs typeface="Carlito"/>
              </a:rPr>
              <a:t>compounds but  does not hold as a </a:t>
            </a:r>
            <a:r>
              <a:rPr sz="2000" spc="-5" dirty="0">
                <a:latin typeface="Carlito"/>
                <a:cs typeface="Carlito"/>
              </a:rPr>
              <a:t>universal relationship </a:t>
            </a:r>
            <a:r>
              <a:rPr sz="2000" dirty="0">
                <a:latin typeface="Carlito"/>
                <a:cs typeface="Carlito"/>
              </a:rPr>
              <a:t>for the concentration and  </a:t>
            </a:r>
            <a:r>
              <a:rPr sz="2000" spc="-5" dirty="0">
                <a:latin typeface="Carlito"/>
                <a:cs typeface="Carlito"/>
              </a:rPr>
              <a:t>absorption of </a:t>
            </a:r>
            <a:r>
              <a:rPr sz="2000" dirty="0">
                <a:latin typeface="Carlito"/>
                <a:cs typeface="Carlito"/>
              </a:rPr>
              <a:t>all </a:t>
            </a:r>
            <a:r>
              <a:rPr sz="2000" spc="-5" dirty="0">
                <a:latin typeface="Carlito"/>
                <a:cs typeface="Carlito"/>
              </a:rPr>
              <a:t>substances. </a:t>
            </a:r>
            <a:r>
              <a:rPr sz="2000" dirty="0">
                <a:latin typeface="Carlito"/>
                <a:cs typeface="Carlito"/>
              </a:rPr>
              <a:t>A 2nd </a:t>
            </a:r>
            <a:r>
              <a:rPr sz="2000" spc="-5" dirty="0">
                <a:latin typeface="Carlito"/>
                <a:cs typeface="Carlito"/>
              </a:rPr>
              <a:t>order </a:t>
            </a:r>
            <a:r>
              <a:rPr sz="2000" dirty="0">
                <a:latin typeface="Carlito"/>
                <a:cs typeface="Carlito"/>
              </a:rPr>
              <a:t>polynomial </a:t>
            </a:r>
            <a:r>
              <a:rPr sz="2000" spc="-5" dirty="0">
                <a:latin typeface="Carlito"/>
                <a:cs typeface="Carlito"/>
              </a:rPr>
              <a:t>relationship  between absorption and </a:t>
            </a:r>
            <a:r>
              <a:rPr sz="2000" dirty="0">
                <a:latin typeface="Carlito"/>
                <a:cs typeface="Carlito"/>
              </a:rPr>
              <a:t>concentration </a:t>
            </a:r>
            <a:r>
              <a:rPr sz="2000" spc="-5" dirty="0">
                <a:latin typeface="Carlito"/>
                <a:cs typeface="Carlito"/>
              </a:rPr>
              <a:t>is sometimes encountered for  very large, complex molecules </a:t>
            </a:r>
            <a:r>
              <a:rPr sz="2000" dirty="0">
                <a:latin typeface="Carlito"/>
                <a:cs typeface="Carlito"/>
              </a:rPr>
              <a:t>such as </a:t>
            </a:r>
            <a:r>
              <a:rPr sz="2000" spc="-5" dirty="0">
                <a:latin typeface="Carlito"/>
                <a:cs typeface="Carlito"/>
              </a:rPr>
              <a:t>organic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dyes.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23596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89300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1792</Words>
  <Application>Microsoft Office PowerPoint</Application>
  <PresentationFormat>On-screen Show (4:3)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Britannic Bold</vt:lpstr>
      <vt:lpstr>Calibri</vt:lpstr>
      <vt:lpstr>Carlito</vt:lpstr>
      <vt:lpstr>Times New Roman</vt:lpstr>
      <vt:lpstr>Office Theme</vt:lpstr>
      <vt:lpstr>Introduction to Spectroscopy</vt:lpstr>
      <vt:lpstr>Spectroscopy</vt:lpstr>
      <vt:lpstr>Classification of Methods</vt:lpstr>
      <vt:lpstr>Common types</vt:lpstr>
      <vt:lpstr>Brief about spectroscopy</vt:lpstr>
      <vt:lpstr>Cont’d</vt:lpstr>
      <vt:lpstr>PowerPoint Presentation</vt:lpstr>
      <vt:lpstr>PowerPoint Presentation</vt:lpstr>
      <vt:lpstr>Cont’d</vt:lpstr>
      <vt:lpstr>Cont’d</vt:lpstr>
      <vt:lpstr>PowerPoint Presentation</vt:lpstr>
      <vt:lpstr>Cont’d</vt:lpstr>
      <vt:lpstr>Cont’d</vt:lpstr>
      <vt:lpstr>Cont’d</vt:lpstr>
      <vt:lpstr>Infra Red Spectroscopy</vt:lpstr>
      <vt:lpstr>Cont’d</vt:lpstr>
      <vt:lpstr>Basic Principles: Molecular Vibrations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ZUHAIB HASSAN</dc:creator>
  <cp:lastModifiedBy>KIRAN ARANGALE</cp:lastModifiedBy>
  <cp:revision>2</cp:revision>
  <dcterms:created xsi:type="dcterms:W3CDTF">2021-07-23T08:11:12Z</dcterms:created>
  <dcterms:modified xsi:type="dcterms:W3CDTF">2022-03-13T14:43:23Z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2009-05-18T00:00:00Z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2021-07-23T00:00:00Z</vt:filetime>
  </property>
</Properties>
</file>