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mr-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3" d="100"/>
          <a:sy n="73" d="100"/>
        </p:scale>
        <p:origin x="37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mr-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mr-IN"/>
          </a:p>
        </p:txBody>
      </p:sp>
      <p:sp>
        <p:nvSpPr>
          <p:cNvPr id="4" name="Date Placeholder 3"/>
          <p:cNvSpPr>
            <a:spLocks noGrp="1"/>
          </p:cNvSpPr>
          <p:nvPr>
            <p:ph type="dt" sz="half" idx="10"/>
          </p:nvPr>
        </p:nvSpPr>
        <p:spPr/>
        <p:txBody>
          <a:bodyPr/>
          <a:lstStyle/>
          <a:p>
            <a:fld id="{AC71B229-663C-45A7-9CA8-76CF4E8F1A8E}" type="datetimeFigureOut">
              <a:rPr lang="mr-IN" smtClean="0"/>
              <a:t>13-03-2022</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4072824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mr-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r-IN"/>
          </a:p>
        </p:txBody>
      </p:sp>
      <p:sp>
        <p:nvSpPr>
          <p:cNvPr id="4" name="Date Placeholder 3"/>
          <p:cNvSpPr>
            <a:spLocks noGrp="1"/>
          </p:cNvSpPr>
          <p:nvPr>
            <p:ph type="dt" sz="half" idx="10"/>
          </p:nvPr>
        </p:nvSpPr>
        <p:spPr/>
        <p:txBody>
          <a:bodyPr/>
          <a:lstStyle/>
          <a:p>
            <a:fld id="{AC71B229-663C-45A7-9CA8-76CF4E8F1A8E}" type="datetimeFigureOut">
              <a:rPr lang="mr-IN" smtClean="0"/>
              <a:t>13-03-2022</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2351051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mr-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r-IN"/>
          </a:p>
        </p:txBody>
      </p:sp>
      <p:sp>
        <p:nvSpPr>
          <p:cNvPr id="4" name="Date Placeholder 3"/>
          <p:cNvSpPr>
            <a:spLocks noGrp="1"/>
          </p:cNvSpPr>
          <p:nvPr>
            <p:ph type="dt" sz="half" idx="10"/>
          </p:nvPr>
        </p:nvSpPr>
        <p:spPr/>
        <p:txBody>
          <a:bodyPr/>
          <a:lstStyle/>
          <a:p>
            <a:fld id="{AC71B229-663C-45A7-9CA8-76CF4E8F1A8E}" type="datetimeFigureOut">
              <a:rPr lang="mr-IN" smtClean="0"/>
              <a:t>13-03-2022</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349530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mr-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r-IN"/>
          </a:p>
        </p:txBody>
      </p:sp>
      <p:sp>
        <p:nvSpPr>
          <p:cNvPr id="4" name="Date Placeholder 3"/>
          <p:cNvSpPr>
            <a:spLocks noGrp="1"/>
          </p:cNvSpPr>
          <p:nvPr>
            <p:ph type="dt" sz="half" idx="10"/>
          </p:nvPr>
        </p:nvSpPr>
        <p:spPr/>
        <p:txBody>
          <a:bodyPr/>
          <a:lstStyle/>
          <a:p>
            <a:fld id="{AC71B229-663C-45A7-9CA8-76CF4E8F1A8E}" type="datetimeFigureOut">
              <a:rPr lang="mr-IN" smtClean="0"/>
              <a:t>13-03-2022</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4210108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mr-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71B229-663C-45A7-9CA8-76CF4E8F1A8E}" type="datetimeFigureOut">
              <a:rPr lang="mr-IN" smtClean="0"/>
              <a:t>13-03-2022</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1290514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mr-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r-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r-IN"/>
          </a:p>
        </p:txBody>
      </p:sp>
      <p:sp>
        <p:nvSpPr>
          <p:cNvPr id="5" name="Date Placeholder 4"/>
          <p:cNvSpPr>
            <a:spLocks noGrp="1"/>
          </p:cNvSpPr>
          <p:nvPr>
            <p:ph type="dt" sz="half" idx="10"/>
          </p:nvPr>
        </p:nvSpPr>
        <p:spPr/>
        <p:txBody>
          <a:bodyPr/>
          <a:lstStyle/>
          <a:p>
            <a:fld id="{AC71B229-663C-45A7-9CA8-76CF4E8F1A8E}" type="datetimeFigureOut">
              <a:rPr lang="mr-IN" smtClean="0"/>
              <a:t>13-03-2022</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106561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mr-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r-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r-IN"/>
          </a:p>
        </p:txBody>
      </p:sp>
      <p:sp>
        <p:nvSpPr>
          <p:cNvPr id="7" name="Date Placeholder 6"/>
          <p:cNvSpPr>
            <a:spLocks noGrp="1"/>
          </p:cNvSpPr>
          <p:nvPr>
            <p:ph type="dt" sz="half" idx="10"/>
          </p:nvPr>
        </p:nvSpPr>
        <p:spPr/>
        <p:txBody>
          <a:bodyPr/>
          <a:lstStyle/>
          <a:p>
            <a:fld id="{AC71B229-663C-45A7-9CA8-76CF4E8F1A8E}" type="datetimeFigureOut">
              <a:rPr lang="mr-IN" smtClean="0"/>
              <a:t>13-03-2022</a:t>
            </a:fld>
            <a:endParaRPr lang="mr-IN"/>
          </a:p>
        </p:txBody>
      </p:sp>
      <p:sp>
        <p:nvSpPr>
          <p:cNvPr id="8" name="Footer Placeholder 7"/>
          <p:cNvSpPr>
            <a:spLocks noGrp="1"/>
          </p:cNvSpPr>
          <p:nvPr>
            <p:ph type="ftr" sz="quarter" idx="11"/>
          </p:nvPr>
        </p:nvSpPr>
        <p:spPr/>
        <p:txBody>
          <a:bodyPr/>
          <a:lstStyle/>
          <a:p>
            <a:endParaRPr lang="mr-IN"/>
          </a:p>
        </p:txBody>
      </p:sp>
      <p:sp>
        <p:nvSpPr>
          <p:cNvPr id="9" name="Slide Number Placeholder 8"/>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3318926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mr-IN"/>
          </a:p>
        </p:txBody>
      </p:sp>
      <p:sp>
        <p:nvSpPr>
          <p:cNvPr id="3" name="Date Placeholder 2"/>
          <p:cNvSpPr>
            <a:spLocks noGrp="1"/>
          </p:cNvSpPr>
          <p:nvPr>
            <p:ph type="dt" sz="half" idx="10"/>
          </p:nvPr>
        </p:nvSpPr>
        <p:spPr/>
        <p:txBody>
          <a:bodyPr/>
          <a:lstStyle/>
          <a:p>
            <a:fld id="{AC71B229-663C-45A7-9CA8-76CF4E8F1A8E}" type="datetimeFigureOut">
              <a:rPr lang="mr-IN" smtClean="0"/>
              <a:t>13-03-2022</a:t>
            </a:fld>
            <a:endParaRPr lang="mr-IN"/>
          </a:p>
        </p:txBody>
      </p:sp>
      <p:sp>
        <p:nvSpPr>
          <p:cNvPr id="4" name="Footer Placeholder 3"/>
          <p:cNvSpPr>
            <a:spLocks noGrp="1"/>
          </p:cNvSpPr>
          <p:nvPr>
            <p:ph type="ftr" sz="quarter" idx="11"/>
          </p:nvPr>
        </p:nvSpPr>
        <p:spPr/>
        <p:txBody>
          <a:bodyPr/>
          <a:lstStyle/>
          <a:p>
            <a:endParaRPr lang="mr-IN"/>
          </a:p>
        </p:txBody>
      </p:sp>
      <p:sp>
        <p:nvSpPr>
          <p:cNvPr id="5" name="Slide Number Placeholder 4"/>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1004254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1B229-663C-45A7-9CA8-76CF4E8F1A8E}" type="datetimeFigureOut">
              <a:rPr lang="mr-IN" smtClean="0"/>
              <a:t>13-03-2022</a:t>
            </a:fld>
            <a:endParaRPr lang="mr-IN"/>
          </a:p>
        </p:txBody>
      </p:sp>
      <p:sp>
        <p:nvSpPr>
          <p:cNvPr id="3" name="Footer Placeholder 2"/>
          <p:cNvSpPr>
            <a:spLocks noGrp="1"/>
          </p:cNvSpPr>
          <p:nvPr>
            <p:ph type="ftr" sz="quarter" idx="11"/>
          </p:nvPr>
        </p:nvSpPr>
        <p:spPr/>
        <p:txBody>
          <a:bodyPr/>
          <a:lstStyle/>
          <a:p>
            <a:endParaRPr lang="mr-IN"/>
          </a:p>
        </p:txBody>
      </p:sp>
      <p:sp>
        <p:nvSpPr>
          <p:cNvPr id="4" name="Slide Number Placeholder 3"/>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414747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mr-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r-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71B229-663C-45A7-9CA8-76CF4E8F1A8E}" type="datetimeFigureOut">
              <a:rPr lang="mr-IN" smtClean="0"/>
              <a:t>13-03-2022</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3850643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mr-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mr-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71B229-663C-45A7-9CA8-76CF4E8F1A8E}" type="datetimeFigureOut">
              <a:rPr lang="mr-IN" smtClean="0"/>
              <a:t>13-03-2022</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9EF29E70-E110-4E10-8D0E-2F6306F74E51}" type="slidenum">
              <a:rPr lang="mr-IN" smtClean="0"/>
              <a:t>‹#›</a:t>
            </a:fld>
            <a:endParaRPr lang="mr-IN"/>
          </a:p>
        </p:txBody>
      </p:sp>
    </p:spTree>
    <p:extLst>
      <p:ext uri="{BB962C8B-B14F-4D97-AF65-F5344CB8AC3E}">
        <p14:creationId xmlns:p14="http://schemas.microsoft.com/office/powerpoint/2010/main" val="663070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mr-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r-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71B229-663C-45A7-9CA8-76CF4E8F1A8E}" type="datetimeFigureOut">
              <a:rPr lang="mr-IN" smtClean="0"/>
              <a:t>13-03-2022</a:t>
            </a:fld>
            <a:endParaRPr lang="mr-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mr-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29E70-E110-4E10-8D0E-2F6306F74E51}" type="slidenum">
              <a:rPr lang="mr-IN" smtClean="0"/>
              <a:t>‹#›</a:t>
            </a:fld>
            <a:endParaRPr lang="mr-IN"/>
          </a:p>
        </p:txBody>
      </p:sp>
    </p:spTree>
    <p:extLst>
      <p:ext uri="{BB962C8B-B14F-4D97-AF65-F5344CB8AC3E}">
        <p14:creationId xmlns:p14="http://schemas.microsoft.com/office/powerpoint/2010/main" val="3622743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mr-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yjus.com/biology/ecosyste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byjus.com/biology/biodiversity-conserv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a:solidFill>
                  <a:srgbClr val="FF0000"/>
                </a:solidFill>
                <a:effectLst>
                  <a:outerShdw blurRad="38100" dist="38100" dir="2700000" algn="tl">
                    <a:srgbClr val="000000">
                      <a:alpha val="43137"/>
                    </a:srgbClr>
                  </a:outerShdw>
                </a:effectLst>
                <a:latin typeface="Arial Black" panose="020B0A04020102020204" pitchFamily="34" charset="0"/>
              </a:rPr>
              <a:t>Subject: Plant Ecology</a:t>
            </a:r>
            <a:br>
              <a:rPr lang="en-US" sz="8800" b="1" dirty="0">
                <a:solidFill>
                  <a:srgbClr val="FF0000"/>
                </a:solidFill>
                <a:effectLst>
                  <a:outerShdw blurRad="38100" dist="38100" dir="2700000" algn="tl">
                    <a:srgbClr val="000000">
                      <a:alpha val="43137"/>
                    </a:srgbClr>
                  </a:outerShdw>
                </a:effectLst>
                <a:latin typeface="Arial Black" panose="020B0A04020102020204" pitchFamily="34" charset="0"/>
              </a:rPr>
            </a:br>
            <a:r>
              <a:rPr lang="en-US" sz="8800" b="1" dirty="0">
                <a:solidFill>
                  <a:srgbClr val="FF0000"/>
                </a:solidFill>
                <a:effectLst>
                  <a:outerShdw blurRad="38100" dist="38100" dir="2700000" algn="tl">
                    <a:srgbClr val="000000">
                      <a:alpha val="43137"/>
                    </a:srgbClr>
                  </a:outerShdw>
                </a:effectLst>
                <a:latin typeface="Arial Black" panose="020B0A04020102020204" pitchFamily="34" charset="0"/>
              </a:rPr>
              <a:t>Biodiversity</a:t>
            </a:r>
            <a:r>
              <a:rPr lang="en-US" b="1" dirty="0">
                <a:solidFill>
                  <a:srgbClr val="FF0000"/>
                </a:solidFill>
                <a:effectLst>
                  <a:outerShdw blurRad="38100" dist="38100" dir="2700000" algn="tl">
                    <a:srgbClr val="000000">
                      <a:alpha val="43137"/>
                    </a:srgbClr>
                  </a:outerShdw>
                </a:effectLst>
                <a:latin typeface="Arial Black" panose="020B0A04020102020204" pitchFamily="34" charset="0"/>
              </a:rPr>
              <a:t> </a:t>
            </a:r>
          </a:p>
        </p:txBody>
      </p:sp>
      <p:sp>
        <p:nvSpPr>
          <p:cNvPr id="3" name="Subtitle 2"/>
          <p:cNvSpPr>
            <a:spLocks noGrp="1"/>
          </p:cNvSpPr>
          <p:nvPr>
            <p:ph type="subTitle" idx="1"/>
          </p:nvPr>
        </p:nvSpPr>
        <p:spPr/>
        <p:txBody>
          <a:bodyPr>
            <a:normAutofit fontScale="70000" lnSpcReduction="20000"/>
          </a:bodyPr>
          <a:lstStyle/>
          <a:p>
            <a:r>
              <a:rPr lang="en-US" dirty="0">
                <a:latin typeface="Arial Rounded MT Bold" panose="020F0704030504030204" pitchFamily="34" charset="0"/>
              </a:rPr>
              <a:t>By</a:t>
            </a:r>
          </a:p>
          <a:p>
            <a:r>
              <a:rPr lang="en-US" sz="4000" b="1" dirty="0">
                <a:effectLst>
                  <a:outerShdw blurRad="38100" dist="38100" dir="2700000" algn="tl">
                    <a:srgbClr val="000000">
                      <a:alpha val="43137"/>
                    </a:srgbClr>
                  </a:outerShdw>
                </a:effectLst>
                <a:latin typeface="Arial Rounded MT Bold" panose="020F0704030504030204" pitchFamily="34" charset="0"/>
              </a:rPr>
              <a:t>Mr. Kiran B. Arangale </a:t>
            </a:r>
          </a:p>
          <a:p>
            <a:r>
              <a:rPr lang="en-US" sz="2200" b="1" dirty="0">
                <a:effectLst>
                  <a:outerShdw blurRad="38100" dist="38100" dir="2700000" algn="tl">
                    <a:srgbClr val="000000">
                      <a:alpha val="43137"/>
                    </a:srgbClr>
                  </a:outerShdw>
                </a:effectLst>
                <a:latin typeface="Arial Rounded MT Bold" panose="020F0704030504030204" pitchFamily="34" charset="0"/>
              </a:rPr>
              <a:t>(M.Sc. CSIR-NET, MH-SET)</a:t>
            </a:r>
          </a:p>
          <a:p>
            <a:r>
              <a:rPr lang="en-US" dirty="0">
                <a:latin typeface="Arial Rounded MT Bold" panose="020F0704030504030204" pitchFamily="34" charset="0"/>
              </a:rPr>
              <a:t>Assistant Professor of Botany</a:t>
            </a:r>
          </a:p>
          <a:p>
            <a:r>
              <a:rPr lang="en-US" dirty="0">
                <a:latin typeface="Arial Rounded MT Bold" panose="020F0704030504030204" pitchFamily="34" charset="0"/>
              </a:rPr>
              <a:t>MES, Arts, Commerce and Science College, Sonai.  </a:t>
            </a:r>
          </a:p>
          <a:p>
            <a:endParaRPr lang="mr-IN" dirty="0"/>
          </a:p>
        </p:txBody>
      </p:sp>
    </p:spTree>
    <p:extLst>
      <p:ext uri="{BB962C8B-B14F-4D97-AF65-F5344CB8AC3E}">
        <p14:creationId xmlns:p14="http://schemas.microsoft.com/office/powerpoint/2010/main" val="2802402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rgbClr val="FF0000"/>
                </a:solidFill>
                <a:effectLst>
                  <a:outerShdw blurRad="38100" dist="38100" dir="2700000" algn="tl">
                    <a:srgbClr val="000000">
                      <a:alpha val="43137"/>
                    </a:srgbClr>
                  </a:outerShdw>
                </a:effectLst>
              </a:rPr>
              <a:t>Assignments </a:t>
            </a:r>
            <a:endParaRPr lang="mr-IN" sz="60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a:t>What are the Biodiversity</a:t>
            </a:r>
          </a:p>
          <a:p>
            <a:pPr marL="514350" indent="-514350">
              <a:buFont typeface="+mj-lt"/>
              <a:buAutoNum type="arabicPeriod"/>
            </a:pPr>
            <a:r>
              <a:rPr lang="en-US" dirty="0"/>
              <a:t>Write the applications of Biodiversity</a:t>
            </a:r>
          </a:p>
          <a:p>
            <a:pPr marL="514350" indent="-514350">
              <a:buFont typeface="+mj-lt"/>
              <a:buAutoNum type="arabicPeriod"/>
            </a:pPr>
            <a:r>
              <a:rPr lang="en-US" dirty="0"/>
              <a:t>Write the Importance and Scope of Biodiversity</a:t>
            </a:r>
          </a:p>
          <a:p>
            <a:pPr marL="514350" indent="-514350">
              <a:buFont typeface="+mj-lt"/>
              <a:buAutoNum type="arabicPeriod"/>
            </a:pPr>
            <a:r>
              <a:rPr lang="en-US" dirty="0"/>
              <a:t>Write the Types of Biodiversity</a:t>
            </a:r>
          </a:p>
          <a:p>
            <a:pPr marL="514350" indent="-514350">
              <a:buFont typeface="+mj-lt"/>
              <a:buAutoNum type="arabicPeriod"/>
            </a:pPr>
            <a:endParaRPr lang="mr-IN" dirty="0"/>
          </a:p>
        </p:txBody>
      </p:sp>
    </p:spTree>
    <p:extLst>
      <p:ext uri="{BB962C8B-B14F-4D97-AF65-F5344CB8AC3E}">
        <p14:creationId xmlns:p14="http://schemas.microsoft.com/office/powerpoint/2010/main" val="1734572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i="1" dirty="0"/>
              <a:t>“Biodiversity is the variation among living organisms from different sources including terrestrial, marine and desert ecosystems, and the ecological complexes of which they are a part.”</a:t>
            </a:r>
            <a:endParaRPr lang="mr-IN" dirty="0"/>
          </a:p>
        </p:txBody>
      </p:sp>
    </p:spTree>
    <p:extLst>
      <p:ext uri="{BB962C8B-B14F-4D97-AF65-F5344CB8AC3E}">
        <p14:creationId xmlns:p14="http://schemas.microsoft.com/office/powerpoint/2010/main" val="2597470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latin typeface="Arial Black" panose="020B0A04020102020204" pitchFamily="34" charset="0"/>
              </a:rPr>
              <a:t>What is Biodiversity?</a:t>
            </a:r>
            <a:endParaRPr lang="mr-IN" b="1" dirty="0">
              <a:solidFill>
                <a:srgbClr val="FF0000"/>
              </a:solidFill>
              <a:latin typeface="Arial Black" panose="020B0A04020102020204" pitchFamily="34" charset="0"/>
            </a:endParaRPr>
          </a:p>
        </p:txBody>
      </p:sp>
      <p:sp>
        <p:nvSpPr>
          <p:cNvPr id="3" name="Content Placeholder 2"/>
          <p:cNvSpPr>
            <a:spLocks noGrp="1"/>
          </p:cNvSpPr>
          <p:nvPr>
            <p:ph idx="1"/>
          </p:nvPr>
        </p:nvSpPr>
        <p:spPr>
          <a:xfrm>
            <a:off x="838200" y="1825625"/>
            <a:ext cx="10766612" cy="4790328"/>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Biodiversity describes the richness and variety of life on earth. It is the most complex and important feature of our planet. Without biodiversity, life would not sustain.</a:t>
            </a:r>
          </a:p>
          <a:p>
            <a:pPr algn="just"/>
            <a:r>
              <a:rPr lang="en-US" dirty="0">
                <a:latin typeface="Times New Roman" panose="02020603050405020304" pitchFamily="18" charset="0"/>
                <a:cs typeface="Times New Roman" panose="02020603050405020304" pitchFamily="18" charset="0"/>
              </a:rPr>
              <a:t>The term biodiversity was coined in 1985. It is important in natural as well as artificial ecosystems. It deals with nature’s variety, the biosphere. It refers to </a:t>
            </a:r>
            <a:r>
              <a:rPr lang="en-US" dirty="0" err="1">
                <a:latin typeface="Times New Roman" panose="02020603050405020304" pitchFamily="18" charset="0"/>
                <a:cs typeface="Times New Roman" panose="02020603050405020304" pitchFamily="18" charset="0"/>
              </a:rPr>
              <a:t>variabilities</a:t>
            </a:r>
            <a:r>
              <a:rPr lang="en-US" dirty="0">
                <a:latin typeface="Times New Roman" panose="02020603050405020304" pitchFamily="18" charset="0"/>
                <a:cs typeface="Times New Roman" panose="02020603050405020304" pitchFamily="18" charset="0"/>
              </a:rPr>
              <a:t> among plants, animals and microorganism species.</a:t>
            </a:r>
          </a:p>
          <a:p>
            <a:pPr algn="just"/>
            <a:r>
              <a:rPr lang="en-US" dirty="0">
                <a:latin typeface="Times New Roman" panose="02020603050405020304" pitchFamily="18" charset="0"/>
                <a:cs typeface="Times New Roman" panose="02020603050405020304" pitchFamily="18" charset="0"/>
              </a:rPr>
              <a:t>Biodiversity includes the number of different organisms and their relative frequencies in an ecosystem. It also reflects the organization of organisms at different levels.</a:t>
            </a:r>
          </a:p>
          <a:p>
            <a:pPr algn="just"/>
            <a:r>
              <a:rPr lang="en-US" dirty="0">
                <a:latin typeface="Times New Roman" panose="02020603050405020304" pitchFamily="18" charset="0"/>
                <a:cs typeface="Times New Roman" panose="02020603050405020304" pitchFamily="18" charset="0"/>
              </a:rPr>
              <a:t>Biodiversity holds ecological and economic significance. It provides us with nourishment, housing, fuel, clothing and several other resources. It also extracts monetary benefits through tourism. Therefore, it is very important to have a good knowledge of biodiversity for a sustainable livelihood.</a:t>
            </a:r>
          </a:p>
        </p:txBody>
      </p:sp>
    </p:spTree>
    <p:extLst>
      <p:ext uri="{BB962C8B-B14F-4D97-AF65-F5344CB8AC3E}">
        <p14:creationId xmlns:p14="http://schemas.microsoft.com/office/powerpoint/2010/main" val="71025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latin typeface="Arial Black" panose="020B0A04020102020204" pitchFamily="34" charset="0"/>
              </a:rPr>
              <a:t>Types of Biodiversity</a:t>
            </a:r>
            <a:endParaRPr lang="mr-IN" b="1"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r>
              <a:rPr lang="en-US" dirty="0"/>
              <a:t>There are the following three different types of biodiversity:</a:t>
            </a:r>
          </a:p>
          <a:p>
            <a:r>
              <a:rPr lang="en-US" dirty="0"/>
              <a:t>Genetic Biodiversity</a:t>
            </a:r>
          </a:p>
          <a:p>
            <a:r>
              <a:rPr lang="en-US" dirty="0"/>
              <a:t>Species Biodiversity</a:t>
            </a:r>
          </a:p>
          <a:p>
            <a:r>
              <a:rPr lang="en-US" dirty="0"/>
              <a:t>Ecological Biodiversity</a:t>
            </a:r>
          </a:p>
          <a:p>
            <a:endParaRPr lang="mr-IN" dirty="0"/>
          </a:p>
        </p:txBody>
      </p:sp>
    </p:spTree>
    <p:extLst>
      <p:ext uri="{BB962C8B-B14F-4D97-AF65-F5344CB8AC3E}">
        <p14:creationId xmlns:p14="http://schemas.microsoft.com/office/powerpoint/2010/main" val="71166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7" y="255494"/>
            <a:ext cx="11295529" cy="6225988"/>
          </a:xfrm>
        </p:spPr>
        <p:txBody>
          <a:bodyPr>
            <a:normAutofit/>
          </a:bodyPr>
          <a:lstStyle/>
          <a:p>
            <a:r>
              <a:rPr lang="en-US" b="1" dirty="0">
                <a:latin typeface="Times New Roman" panose="02020603050405020304" pitchFamily="18" charset="0"/>
                <a:cs typeface="Times New Roman" panose="02020603050405020304" pitchFamily="18" charset="0"/>
              </a:rPr>
              <a:t>Species diversity </a:t>
            </a:r>
          </a:p>
          <a:p>
            <a:r>
              <a:rPr lang="en-US" dirty="0">
                <a:latin typeface="Times New Roman" panose="02020603050405020304" pitchFamily="18" charset="0"/>
                <a:cs typeface="Times New Roman" panose="02020603050405020304" pitchFamily="18" charset="0"/>
              </a:rPr>
              <a:t>Species diversity refers to the variety of different types of species found in a particular area. It is the biodiversity at the most basic level. It includes all the species ranging from plants to different microorganisms.</a:t>
            </a:r>
          </a:p>
          <a:p>
            <a:r>
              <a:rPr lang="en-US" dirty="0">
                <a:latin typeface="Times New Roman" panose="02020603050405020304" pitchFamily="18" charset="0"/>
                <a:cs typeface="Times New Roman" panose="02020603050405020304" pitchFamily="18" charset="0"/>
              </a:rPr>
              <a:t>No two individuals of the same species are exactly similar. For example, humans show a lot of diversity among themselves. </a:t>
            </a:r>
          </a:p>
          <a:p>
            <a:r>
              <a:rPr lang="en-US" b="1" dirty="0">
                <a:latin typeface="Times New Roman" panose="02020603050405020304" pitchFamily="18" charset="0"/>
                <a:cs typeface="Times New Roman" panose="02020603050405020304" pitchFamily="18" charset="0"/>
              </a:rPr>
              <a:t>Genetic diversity</a:t>
            </a:r>
          </a:p>
          <a:p>
            <a:r>
              <a:rPr lang="en-US" dirty="0">
                <a:latin typeface="Times New Roman" panose="02020603050405020304" pitchFamily="18" charset="0"/>
                <a:cs typeface="Times New Roman" panose="02020603050405020304" pitchFamily="18" charset="0"/>
              </a:rPr>
              <a:t>It refers to the variations among the genetic resources of the organisms. Every individual of a particular species differs from each other in their genetic constitution. That is why every human looks different from each other. Similarly, there are different varieties in the same species of rice, wheat, maize, barley, etc.</a:t>
            </a:r>
          </a:p>
        </p:txBody>
      </p:sp>
    </p:spTree>
    <p:extLst>
      <p:ext uri="{BB962C8B-B14F-4D97-AF65-F5344CB8AC3E}">
        <p14:creationId xmlns:p14="http://schemas.microsoft.com/office/powerpoint/2010/main" val="3038694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Ecological diversity</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An ecosystem is a collection of living and non-living organisms and their interaction with each other. Ecological biodiversity refers to the variations in the plant and animal species living together and connected by food chains and food webs.</a:t>
            </a:r>
          </a:p>
          <a:p>
            <a:r>
              <a:rPr lang="en-US" dirty="0">
                <a:latin typeface="Times New Roman" panose="02020603050405020304" pitchFamily="18" charset="0"/>
                <a:cs typeface="Times New Roman" panose="02020603050405020304" pitchFamily="18" charset="0"/>
              </a:rPr>
              <a:t>It is the diversity observed among the different </a:t>
            </a:r>
            <a:r>
              <a:rPr lang="en-US" dirty="0">
                <a:latin typeface="Times New Roman" panose="02020603050405020304" pitchFamily="18" charset="0"/>
                <a:cs typeface="Times New Roman" panose="02020603050405020304" pitchFamily="18" charset="0"/>
                <a:hlinkClick r:id="rId2"/>
              </a:rPr>
              <a:t>ecosystems</a:t>
            </a:r>
            <a:r>
              <a:rPr lang="en-US" dirty="0">
                <a:latin typeface="Times New Roman" panose="02020603050405020304" pitchFamily="18" charset="0"/>
                <a:cs typeface="Times New Roman" panose="02020603050405020304" pitchFamily="18" charset="0"/>
              </a:rPr>
              <a:t> in a region. Diversity in different ecosystems like deserts, rainforests, mangroves, etc., include ecological diversity.</a:t>
            </a:r>
          </a:p>
          <a:p>
            <a:endParaRPr lang="mr-IN" dirty="0"/>
          </a:p>
        </p:txBody>
      </p:sp>
    </p:spTree>
    <p:extLst>
      <p:ext uri="{BB962C8B-B14F-4D97-AF65-F5344CB8AC3E}">
        <p14:creationId xmlns:p14="http://schemas.microsoft.com/office/powerpoint/2010/main" val="2495106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latin typeface="Arial Black" panose="020B0A04020102020204" pitchFamily="34" charset="0"/>
              </a:rPr>
              <a:t>Importance Of Biodiversity</a:t>
            </a:r>
            <a:endParaRPr lang="mr-IN" b="1" dirty="0">
              <a:solidFill>
                <a:srgbClr val="FF0000"/>
              </a:solidFill>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Biodiversity and its maintenance are very important for sustaining life on earth. A few of the reasons explaining the importance of biodiversity are:</a:t>
            </a:r>
          </a:p>
          <a:p>
            <a:r>
              <a:rPr lang="en-US" b="1" dirty="0">
                <a:latin typeface="Times New Roman" panose="02020603050405020304" pitchFamily="18" charset="0"/>
                <a:cs typeface="Times New Roman" panose="02020603050405020304" pitchFamily="18" charset="0"/>
              </a:rPr>
              <a:t>Ecological Stability</a:t>
            </a:r>
          </a:p>
          <a:p>
            <a:r>
              <a:rPr lang="en-US" dirty="0">
                <a:latin typeface="Times New Roman" panose="02020603050405020304" pitchFamily="18" charset="0"/>
                <a:cs typeface="Times New Roman" panose="02020603050405020304" pitchFamily="18" charset="0"/>
              </a:rPr>
              <a:t>Every species has a specific role in an ecosystem. They capture and store energy and also produce and decompose organic matter. The ecosystem supports the services without which humans cannot survive. A diverse ecosystem is more productive and can withstand environmental stress.</a:t>
            </a:r>
          </a:p>
          <a:p>
            <a:endParaRPr lang="mr-IN" dirty="0"/>
          </a:p>
        </p:txBody>
      </p:sp>
    </p:spTree>
    <p:extLst>
      <p:ext uri="{BB962C8B-B14F-4D97-AF65-F5344CB8AC3E}">
        <p14:creationId xmlns:p14="http://schemas.microsoft.com/office/powerpoint/2010/main" val="4229941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5128" y="373342"/>
            <a:ext cx="11331389" cy="6054351"/>
          </a:xfrm>
        </p:spPr>
        <p:txBody>
          <a:bodyPr>
            <a:normAutofit lnSpcReduction="10000"/>
          </a:bodyPr>
          <a:lstStyle/>
          <a:p>
            <a:r>
              <a:rPr lang="en-US" b="1" dirty="0">
                <a:latin typeface="Times New Roman" panose="02020603050405020304" pitchFamily="18" charset="0"/>
                <a:cs typeface="Times New Roman" panose="02020603050405020304" pitchFamily="18" charset="0"/>
              </a:rPr>
              <a:t>Economic Importance</a:t>
            </a:r>
          </a:p>
          <a:p>
            <a:r>
              <a:rPr lang="en-US" dirty="0">
                <a:latin typeface="Times New Roman" panose="02020603050405020304" pitchFamily="18" charset="0"/>
                <a:cs typeface="Times New Roman" panose="02020603050405020304" pitchFamily="18" charset="0"/>
              </a:rPr>
              <a:t>Biodiversity is a reservoir of resources for the manufacture of food, cosmetic products and pharmaceuticals.</a:t>
            </a:r>
          </a:p>
          <a:p>
            <a:r>
              <a:rPr lang="en-US" dirty="0">
                <a:latin typeface="Times New Roman" panose="02020603050405020304" pitchFamily="18" charset="0"/>
                <a:cs typeface="Times New Roman" panose="02020603050405020304" pitchFamily="18" charset="0"/>
              </a:rPr>
              <a:t>Crops livestock, fishery, and forests are a rich source of food.</a:t>
            </a:r>
          </a:p>
          <a:p>
            <a:r>
              <a:rPr lang="en-US" dirty="0">
                <a:latin typeface="Times New Roman" panose="02020603050405020304" pitchFamily="18" charset="0"/>
                <a:cs typeface="Times New Roman" panose="02020603050405020304" pitchFamily="18" charset="0"/>
              </a:rPr>
              <a:t>Wild plants such as Cinchona and Foxglove plant are used for medicinal purposes.</a:t>
            </a:r>
          </a:p>
          <a:p>
            <a:r>
              <a:rPr lang="en-US" dirty="0">
                <a:latin typeface="Times New Roman" panose="02020603050405020304" pitchFamily="18" charset="0"/>
                <a:cs typeface="Times New Roman" panose="02020603050405020304" pitchFamily="18" charset="0"/>
              </a:rPr>
              <a:t>Wood, </a:t>
            </a:r>
            <a:r>
              <a:rPr lang="en-US" dirty="0" err="1">
                <a:latin typeface="Times New Roman" panose="02020603050405020304" pitchFamily="18" charset="0"/>
                <a:cs typeface="Times New Roman" panose="02020603050405020304" pitchFamily="18" charset="0"/>
              </a:rPr>
              <a:t>fibres</a:t>
            </a:r>
            <a:r>
              <a:rPr lang="en-US" dirty="0">
                <a:latin typeface="Times New Roman" panose="02020603050405020304" pitchFamily="18" charset="0"/>
                <a:cs typeface="Times New Roman" panose="02020603050405020304" pitchFamily="18" charset="0"/>
              </a:rPr>
              <a:t>, perfumes, lubricants, rubber, resins, poison and cork are all derived from different plant species.</a:t>
            </a:r>
          </a:p>
          <a:p>
            <a:r>
              <a:rPr lang="en-US" dirty="0">
                <a:latin typeface="Times New Roman" panose="02020603050405020304" pitchFamily="18" charset="0"/>
                <a:cs typeface="Times New Roman" panose="02020603050405020304" pitchFamily="18" charset="0"/>
              </a:rPr>
              <a:t>The national parks and sanctuaries are a source of tourism. They are a source of beauty and joy for many people.</a:t>
            </a:r>
          </a:p>
          <a:p>
            <a:r>
              <a:rPr lang="en-US" b="1" dirty="0">
                <a:latin typeface="Times New Roman" panose="02020603050405020304" pitchFamily="18" charset="0"/>
                <a:cs typeface="Times New Roman" panose="02020603050405020304" pitchFamily="18" charset="0"/>
              </a:rPr>
              <a:t>Ethical Importance</a:t>
            </a:r>
          </a:p>
          <a:p>
            <a:r>
              <a:rPr lang="en-US" dirty="0">
                <a:latin typeface="Times New Roman" panose="02020603050405020304" pitchFamily="18" charset="0"/>
                <a:cs typeface="Times New Roman" panose="02020603050405020304" pitchFamily="18" charset="0"/>
              </a:rPr>
              <a:t>All the species have a right to exist. Humans should not cause their voluntary extinction. Biodiversity preserves different cultures and spiritual heritage. Therefore, it is very important to conserve biodiversity.</a:t>
            </a:r>
          </a:p>
          <a:p>
            <a:endParaRPr lang="mr-IN" b="1" dirty="0"/>
          </a:p>
        </p:txBody>
      </p:sp>
    </p:spTree>
    <p:extLst>
      <p:ext uri="{BB962C8B-B14F-4D97-AF65-F5344CB8AC3E}">
        <p14:creationId xmlns:p14="http://schemas.microsoft.com/office/powerpoint/2010/main" val="369048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latin typeface="Arial Black" panose="020B0A04020102020204" pitchFamily="34" charset="0"/>
              </a:rPr>
              <a:t>Biodiversity in India</a:t>
            </a:r>
            <a:endParaRPr lang="mr-IN" b="1" dirty="0">
              <a:solidFill>
                <a:srgbClr val="FF0000"/>
              </a:solidFill>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838200" y="1825625"/>
            <a:ext cx="10995212" cy="4440704"/>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India is one of the most diverse nations in the world. It ranks ninth in terms of plant species richness. </a:t>
            </a:r>
          </a:p>
          <a:p>
            <a:pPr algn="just"/>
            <a:r>
              <a:rPr lang="en-US" dirty="0">
                <a:latin typeface="Times New Roman" panose="02020603050405020304" pitchFamily="18" charset="0"/>
                <a:cs typeface="Times New Roman" panose="02020603050405020304" pitchFamily="18" charset="0"/>
              </a:rPr>
              <a:t>Two of the world’s 25 biodiversity hotspots are found in India. </a:t>
            </a:r>
          </a:p>
          <a:p>
            <a:pPr algn="just"/>
            <a:r>
              <a:rPr lang="en-US" dirty="0">
                <a:latin typeface="Times New Roman" panose="02020603050405020304" pitchFamily="18" charset="0"/>
                <a:cs typeface="Times New Roman" panose="02020603050405020304" pitchFamily="18" charset="0"/>
              </a:rPr>
              <a:t>It is the origin of important crop species such as pigeon pea, eggplant, cucumber, cotton and sesame. </a:t>
            </a:r>
          </a:p>
          <a:p>
            <a:pPr algn="just"/>
            <a:r>
              <a:rPr lang="en-US" dirty="0">
                <a:latin typeface="Times New Roman" panose="02020603050405020304" pitchFamily="18" charset="0"/>
                <a:cs typeface="Times New Roman" panose="02020603050405020304" pitchFamily="18" charset="0"/>
              </a:rPr>
              <a:t>India is also a center of various domesticated species such as millets, cereals, legumes, vegetables, medicinal and aromatic crops, etc.</a:t>
            </a:r>
          </a:p>
          <a:p>
            <a:pPr algn="just"/>
            <a:r>
              <a:rPr lang="en-US" dirty="0">
                <a:latin typeface="Times New Roman" panose="02020603050405020304" pitchFamily="18" charset="0"/>
                <a:cs typeface="Times New Roman" panose="02020603050405020304" pitchFamily="18" charset="0"/>
              </a:rPr>
              <a:t>India is equally diverse in its faunal wealth. There are about 91000 animal species found here.</a:t>
            </a:r>
          </a:p>
          <a:p>
            <a:pPr algn="just"/>
            <a:r>
              <a:rPr lang="en-US" dirty="0">
                <a:latin typeface="Times New Roman" panose="02020603050405020304" pitchFamily="18" charset="0"/>
                <a:cs typeface="Times New Roman" panose="02020603050405020304" pitchFamily="18" charset="0"/>
              </a:rPr>
              <a:t>However, diversity is depleting at a drastic rate and various programmes on </a:t>
            </a:r>
            <a:r>
              <a:rPr lang="en-US" dirty="0">
                <a:latin typeface="Times New Roman" panose="02020603050405020304" pitchFamily="18" charset="0"/>
                <a:cs typeface="Times New Roman" panose="02020603050405020304" pitchFamily="18" charset="0"/>
                <a:hlinkClick r:id="rId2"/>
              </a:rPr>
              <a:t>biodiversity conservation </a:t>
            </a:r>
            <a:r>
              <a:rPr lang="en-US" dirty="0">
                <a:latin typeface="Times New Roman" panose="02020603050405020304" pitchFamily="18" charset="0"/>
                <a:cs typeface="Times New Roman" panose="02020603050405020304" pitchFamily="18" charset="0"/>
              </a:rPr>
              <a:t>are being launched to conserve nature.</a:t>
            </a:r>
          </a:p>
          <a:p>
            <a:endParaRPr lang="mr-IN" dirty="0"/>
          </a:p>
        </p:txBody>
      </p:sp>
    </p:spTree>
    <p:extLst>
      <p:ext uri="{BB962C8B-B14F-4D97-AF65-F5344CB8AC3E}">
        <p14:creationId xmlns:p14="http://schemas.microsoft.com/office/powerpoint/2010/main" val="3447340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786</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Black</vt:lpstr>
      <vt:lpstr>Arial Rounded MT Bold</vt:lpstr>
      <vt:lpstr>Calibri</vt:lpstr>
      <vt:lpstr>Calibri Light</vt:lpstr>
      <vt:lpstr>Times New Roman</vt:lpstr>
      <vt:lpstr>Office Theme</vt:lpstr>
      <vt:lpstr>Subject: Plant Ecology Biodiversity </vt:lpstr>
      <vt:lpstr>PowerPoint Presentation</vt:lpstr>
      <vt:lpstr>What is Biodiversity?</vt:lpstr>
      <vt:lpstr>Types of Biodiversity</vt:lpstr>
      <vt:lpstr>PowerPoint Presentation</vt:lpstr>
      <vt:lpstr>PowerPoint Presentation</vt:lpstr>
      <vt:lpstr>Importance Of Biodiversity</vt:lpstr>
      <vt:lpstr>PowerPoint Presentation</vt:lpstr>
      <vt:lpstr>Biodiversity in India</vt:lpstr>
      <vt:lpstr>Assignments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Biodiversity </dc:title>
  <dc:creator>KIRAN ARANGALE</dc:creator>
  <cp:lastModifiedBy>KIRAN ARANGALE</cp:lastModifiedBy>
  <cp:revision>4</cp:revision>
  <dcterms:created xsi:type="dcterms:W3CDTF">2021-07-08T03:53:14Z</dcterms:created>
  <dcterms:modified xsi:type="dcterms:W3CDTF">2022-03-13T16:01:42Z</dcterms:modified>
</cp:coreProperties>
</file>