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 id="2147483656" r:id="rId3"/>
  </p:sldMasterIdLst>
  <p:notesMasterIdLst>
    <p:notesMasterId r:id="rId16"/>
  </p:notesMasterIdLst>
  <p:sldIdLst>
    <p:sldId id="259" r:id="rId4"/>
    <p:sldId id="496" r:id="rId5"/>
    <p:sldId id="497" r:id="rId6"/>
    <p:sldId id="505" r:id="rId7"/>
    <p:sldId id="512" r:id="rId8"/>
    <p:sldId id="506" r:id="rId9"/>
    <p:sldId id="507" r:id="rId10"/>
    <p:sldId id="508" r:id="rId11"/>
    <p:sldId id="509" r:id="rId12"/>
    <p:sldId id="510" r:id="rId13"/>
    <p:sldId id="511" r:id="rId14"/>
    <p:sldId id="504" r:id="rId15"/>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9127"/>
    <a:srgbClr val="6BFF21"/>
    <a:srgbClr val="9BECF7"/>
    <a:srgbClr val="66FF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5161" autoAdjust="0"/>
  </p:normalViewPr>
  <p:slideViewPr>
    <p:cSldViewPr>
      <p:cViewPr varScale="1">
        <p:scale>
          <a:sx n="109" d="100"/>
          <a:sy n="109" d="100"/>
        </p:scale>
        <p:origin x="1162" y="6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6110263-A157-48D7-9AB4-F4090A0237F5}" type="datetimeFigureOut">
              <a:rPr lang="en-US" smtClean="0"/>
              <a:pPr/>
              <a:t>10/22/2021</a:t>
            </a:fld>
            <a:endParaRPr lang="en-US" dirty="0"/>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32EFE8D-F172-424E-A152-EC2335786631}" type="slidenum">
              <a:rPr lang="en-US" smtClean="0"/>
              <a:pPr/>
              <a:t>‹#›</a:t>
            </a:fld>
            <a:endParaRPr lang="en-US" dirty="0"/>
          </a:p>
        </p:txBody>
      </p:sp>
    </p:spTree>
    <p:extLst>
      <p:ext uri="{BB962C8B-B14F-4D97-AF65-F5344CB8AC3E}">
        <p14:creationId xmlns:p14="http://schemas.microsoft.com/office/powerpoint/2010/main" val="763853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2EFE8D-F172-424E-A152-EC2335786631}" type="slidenum">
              <a:rPr lang="en-US" smtClean="0"/>
              <a:pPr/>
              <a:t>1</a:t>
            </a:fld>
            <a:endParaRPr lang="en-US" dirty="0"/>
          </a:p>
        </p:txBody>
      </p:sp>
    </p:spTree>
    <p:extLst>
      <p:ext uri="{BB962C8B-B14F-4D97-AF65-F5344CB8AC3E}">
        <p14:creationId xmlns:p14="http://schemas.microsoft.com/office/powerpoint/2010/main" val="2982391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ransition spd="slow"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transition spd="slow" advClick="0">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9A392-3D09-4A7B-BAC1-3F8B1C530672}"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4BCA2-7692-4395-8E4F-0D8DFE50B3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7BCA9-32AA-492C-BF19-D8354988B785}" type="datetimeFigureOut">
              <a:rPr lang="en-US" smtClean="0"/>
              <a:pPr/>
              <a:t>10/22/2021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34FBCD-043D-4528-B608-DEB0F62A52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81400" y="57150"/>
            <a:ext cx="4191000" cy="609600"/>
          </a:xfrm>
          <a:prstGeom prst="rect">
            <a:avLst/>
          </a:prstGeom>
          <a:solidFill>
            <a:schemeClr val="accent6">
              <a:lumMod val="60000"/>
              <a:lumOff val="40000"/>
              <a:alpha val="5000"/>
            </a:schemeClr>
          </a:solidFill>
          <a:ln/>
          <a:scene3d>
            <a:camera prst="orthographicFront">
              <a:rot lat="0" lon="0" rev="0"/>
            </a:camera>
            <a:lightRig rig="freezing" dir="t"/>
          </a:scene3d>
          <a:sp3d prstMaterial="dkEdge">
            <a:bevelT w="63500" h="25400"/>
            <a:bevelB/>
          </a:sp3d>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000" b="1" dirty="0" err="1">
                <a:solidFill>
                  <a:srgbClr val="C00000"/>
                </a:solidFill>
                <a:latin typeface="Times New Roman" pitchFamily="18" charset="0"/>
                <a:cs typeface="Times New Roman" pitchFamily="18" charset="0"/>
              </a:rPr>
              <a:t>Mula</a:t>
            </a:r>
            <a:r>
              <a:rPr lang="en-US" sz="1000" b="1" baseline="0" dirty="0">
                <a:solidFill>
                  <a:srgbClr val="C00000"/>
                </a:solidFill>
                <a:latin typeface="Times New Roman" pitchFamily="18" charset="0"/>
                <a:cs typeface="Times New Roman" pitchFamily="18" charset="0"/>
              </a:rPr>
              <a:t>  Education Society’s  </a:t>
            </a:r>
            <a:endParaRPr lang="en-US" sz="900" b="1" baseline="0" dirty="0">
              <a:solidFill>
                <a:srgbClr val="C00000"/>
              </a:solidFill>
              <a:latin typeface="Times New Roman" pitchFamily="18" charset="0"/>
              <a:cs typeface="Times New Roman" pitchFamily="18" charset="0"/>
            </a:endParaRPr>
          </a:p>
          <a:p>
            <a:pPr algn="ctr"/>
            <a:r>
              <a:rPr lang="en-US" sz="1600" b="1" baseline="0" dirty="0">
                <a:solidFill>
                  <a:srgbClr val="C00000"/>
                </a:solidFill>
                <a:latin typeface="Times New Roman" pitchFamily="18" charset="0"/>
                <a:cs typeface="Times New Roman" pitchFamily="18" charset="0"/>
              </a:rPr>
              <a:t>Arts, Commerce  and Science College, </a:t>
            </a:r>
            <a:r>
              <a:rPr lang="en-US" sz="1600" b="1" baseline="0" dirty="0" err="1">
                <a:solidFill>
                  <a:srgbClr val="C00000"/>
                </a:solidFill>
                <a:latin typeface="Times New Roman" pitchFamily="18" charset="0"/>
                <a:cs typeface="Times New Roman" pitchFamily="18" charset="0"/>
              </a:rPr>
              <a:t>Sonai</a:t>
            </a:r>
            <a:r>
              <a:rPr lang="en-US" sz="1600" b="1" baseline="0" dirty="0">
                <a:solidFill>
                  <a:srgbClr val="C00000"/>
                </a:solidFill>
                <a:latin typeface="Times New Roman" pitchFamily="18" charset="0"/>
                <a:cs typeface="Times New Roman" pitchFamily="18" charset="0"/>
              </a:rPr>
              <a:t> </a:t>
            </a:r>
          </a:p>
          <a:p>
            <a:pPr algn="ctr"/>
            <a:r>
              <a:rPr lang="en-US" sz="1100" b="1" baseline="0" dirty="0">
                <a:solidFill>
                  <a:srgbClr val="C00000"/>
                </a:solidFill>
                <a:latin typeface="Times New Roman" pitchFamily="18" charset="0"/>
                <a:cs typeface="Times New Roman" pitchFamily="18" charset="0"/>
              </a:rPr>
              <a:t>Tal. </a:t>
            </a:r>
            <a:r>
              <a:rPr lang="en-US" sz="1100" b="1" baseline="0" dirty="0" err="1">
                <a:solidFill>
                  <a:srgbClr val="C00000"/>
                </a:solidFill>
                <a:latin typeface="Times New Roman" pitchFamily="18" charset="0"/>
                <a:cs typeface="Times New Roman" pitchFamily="18" charset="0"/>
              </a:rPr>
              <a:t>Newasa</a:t>
            </a:r>
            <a:r>
              <a:rPr lang="en-US" sz="1100" b="1" baseline="0" dirty="0">
                <a:solidFill>
                  <a:srgbClr val="C00000"/>
                </a:solidFill>
                <a:latin typeface="Times New Roman" pitchFamily="18" charset="0"/>
                <a:cs typeface="Times New Roman" pitchFamily="18" charset="0"/>
              </a:rPr>
              <a:t>, </a:t>
            </a:r>
            <a:r>
              <a:rPr lang="en-US" sz="1100" b="1" baseline="0" dirty="0" err="1">
                <a:solidFill>
                  <a:srgbClr val="C00000"/>
                </a:solidFill>
                <a:latin typeface="Times New Roman" pitchFamily="18" charset="0"/>
                <a:cs typeface="Times New Roman" pitchFamily="18" charset="0"/>
              </a:rPr>
              <a:t>Dist.Ahmednagar</a:t>
            </a:r>
            <a:r>
              <a:rPr lang="en-US" sz="1100" b="1" baseline="0" dirty="0">
                <a:solidFill>
                  <a:srgbClr val="C00000"/>
                </a:solidFill>
                <a:latin typeface="Times New Roman" pitchFamily="18" charset="0"/>
                <a:cs typeface="Times New Roman" pitchFamily="18" charset="0"/>
              </a:rPr>
              <a:t> - 414 105</a:t>
            </a:r>
            <a:r>
              <a:rPr lang="en-US" sz="1000" b="1" baseline="0" dirty="0">
                <a:solidFill>
                  <a:schemeClr val="tx1"/>
                </a:solidFill>
                <a:latin typeface="Times New Roman" pitchFamily="18" charset="0"/>
                <a:cs typeface="Times New Roman" pitchFamily="18" charset="0"/>
              </a:rPr>
              <a:t> </a:t>
            </a:r>
            <a:endParaRPr lang="en-US" sz="1200" dirty="0"/>
          </a:p>
        </p:txBody>
      </p:sp>
      <p:sp>
        <p:nvSpPr>
          <p:cNvPr id="10" name="Rectangle 9"/>
          <p:cNvSpPr/>
          <p:nvPr userDrawn="1"/>
        </p:nvSpPr>
        <p:spPr>
          <a:xfrm>
            <a:off x="2743200" y="4857750"/>
            <a:ext cx="6400800" cy="304800"/>
          </a:xfrm>
          <a:prstGeom prst="rect">
            <a:avLst/>
          </a:prstGeom>
          <a:solidFill>
            <a:schemeClr val="bg1">
              <a:lumMod val="75000"/>
            </a:schemeClr>
          </a:solidFill>
          <a:ln/>
        </p:spPr>
        <p:style>
          <a:lnRef idx="0">
            <a:schemeClr val="accent3"/>
          </a:lnRef>
          <a:fillRef idx="3">
            <a:schemeClr val="accent3"/>
          </a:fillRef>
          <a:effectRef idx="3">
            <a:schemeClr val="accent3"/>
          </a:effectRef>
          <a:fontRef idx="minor">
            <a:schemeClr val="lt1"/>
          </a:fontRef>
        </p:style>
        <p:txBody>
          <a:bodyPr rtlCol="0" anchor="b"/>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rgbClr val="002060"/>
                </a:solidFill>
                <a:latin typeface="Times New Roman" pitchFamily="18" charset="0"/>
                <a:cs typeface="Times New Roman" pitchFamily="18" charset="0"/>
              </a:rPr>
              <a:t>e</a:t>
            </a:r>
            <a:r>
              <a:rPr lang="en-US" sz="1400" b="1" dirty="0">
                <a:solidFill>
                  <a:srgbClr val="002060"/>
                </a:solidFill>
                <a:latin typeface="Times New Roman" pitchFamily="18" charset="0"/>
                <a:cs typeface="Times New Roman" pitchFamily="18" charset="0"/>
              </a:rPr>
              <a:t>- Content Development Centre</a:t>
            </a:r>
          </a:p>
        </p:txBody>
      </p:sp>
      <p:pic>
        <p:nvPicPr>
          <p:cNvPr id="1026" name="Picture 2" descr="C:\Users\com\Downloads\WhatsApp Image 2021-07-02 at 1.32.39 PM.jpeg"/>
          <p:cNvPicPr>
            <a:picLocks noChangeAspect="1" noChangeArrowheads="1"/>
          </p:cNvPicPr>
          <p:nvPr userDrawn="1"/>
        </p:nvPicPr>
        <p:blipFill>
          <a:blip r:embed="rId4" cstate="print"/>
          <a:srcRect/>
          <a:stretch>
            <a:fillRect/>
          </a:stretch>
        </p:blipFill>
        <p:spPr bwMode="auto">
          <a:xfrm>
            <a:off x="2886243" y="57150"/>
            <a:ext cx="618957" cy="609600"/>
          </a:xfrm>
          <a:prstGeom prst="rect">
            <a:avLst/>
          </a:prstGeom>
          <a:noFill/>
        </p:spPr>
      </p:pic>
      <p:sp>
        <p:nvSpPr>
          <p:cNvPr id="6" name="Rectangle 5"/>
          <p:cNvSpPr/>
          <p:nvPr userDrawn="1"/>
        </p:nvSpPr>
        <p:spPr>
          <a:xfrm>
            <a:off x="2743200" y="57150"/>
            <a:ext cx="152400" cy="609600"/>
          </a:xfrm>
          <a:prstGeom prst="rect">
            <a:avLst/>
          </a:prstGeom>
          <a:solidFill>
            <a:schemeClr val="accent6">
              <a:lumMod val="60000"/>
              <a:lumOff val="40000"/>
              <a:alpha val="3000"/>
            </a:schemeClr>
          </a:solidFill>
          <a:ln/>
          <a:scene3d>
            <a:camera prst="orthographicFront">
              <a:rot lat="0" lon="0" rev="0"/>
            </a:camera>
            <a:lightRig rig="freezing" dir="t"/>
          </a:scene3d>
          <a:sp3d prstMaterial="dkEdge">
            <a:bevelT w="63500" h="25400"/>
            <a:bevelB/>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900" b="1" baseline="0" dirty="0">
              <a:solidFill>
                <a:srgbClr val="C00000"/>
              </a:solidFill>
              <a:latin typeface="Times New Roman" pitchFamily="18" charset="0"/>
              <a:cs typeface="Times New Roman" pitchFamily="18" charset="0"/>
            </a:endParaRPr>
          </a:p>
        </p:txBody>
      </p:sp>
      <p:pic>
        <p:nvPicPr>
          <p:cNvPr id="1027" name="Picture 3" descr="C:\Users\com\Desktop\Yash group.jpg"/>
          <p:cNvPicPr>
            <a:picLocks noChangeAspect="1" noChangeArrowheads="1"/>
          </p:cNvPicPr>
          <p:nvPr userDrawn="1"/>
        </p:nvPicPr>
        <p:blipFill>
          <a:blip r:embed="rId5"/>
          <a:srcRect l="1068" t="2381" r="2793" b="4762"/>
          <a:stretch>
            <a:fillRect/>
          </a:stretch>
        </p:blipFill>
        <p:spPr bwMode="auto">
          <a:xfrm>
            <a:off x="7772400" y="57150"/>
            <a:ext cx="1219200" cy="590550"/>
          </a:xfrm>
          <a:prstGeom prst="rect">
            <a:avLst/>
          </a:prstGeom>
          <a:ln w="38100" cap="sq">
            <a:noFill/>
            <a:prstDash val="solid"/>
            <a:miter lim="800000"/>
          </a:ln>
          <a:effectLst>
            <a:outerShdw blurRad="50800" dist="38100" dir="2700000" algn="tl" rotWithShape="0">
              <a:srgbClr val="000000">
                <a:alpha val="43000"/>
              </a:srgbClr>
            </a:outerShdw>
          </a:effectLst>
        </p:spPr>
      </p:pic>
      <p:sp>
        <p:nvSpPr>
          <p:cNvPr id="8" name="Rectangle 7"/>
          <p:cNvSpPr/>
          <p:nvPr userDrawn="1"/>
        </p:nvSpPr>
        <p:spPr>
          <a:xfrm>
            <a:off x="8991600" y="57150"/>
            <a:ext cx="152400" cy="609600"/>
          </a:xfrm>
          <a:prstGeom prst="rect">
            <a:avLst/>
          </a:prstGeom>
          <a:solidFill>
            <a:schemeClr val="accent6">
              <a:lumMod val="60000"/>
              <a:lumOff val="40000"/>
              <a:alpha val="3000"/>
            </a:schemeClr>
          </a:solidFill>
          <a:ln/>
          <a:scene3d>
            <a:camera prst="orthographicFront">
              <a:rot lat="0" lon="0" rev="0"/>
            </a:camera>
            <a:lightRig rig="freezing" dir="t"/>
          </a:scene3d>
          <a:sp3d prstMaterial="dkEdge">
            <a:bevelT w="63500" h="25400"/>
            <a:bevelB/>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900" b="1" baseline="0" dirty="0">
              <a:solidFill>
                <a:srgbClr val="C00000"/>
              </a:solidFill>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5" r:id="rId1"/>
    <p:sldLayoutId id="2147483680" r:id="rId2"/>
  </p:sldLayoutIdLst>
  <p:transition spd="slow" advClick="0">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B3F7BCA9-32AA-492C-BF19-D8354988B785}" type="datetimeFigureOut">
              <a:rPr lang="en-US" smtClean="0"/>
              <a:pPr/>
              <a:t>10/22/2021</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3834FBCD-043D-4528-B608-DEB0F62A52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BCD9A392-3D09-4A7B-BAC1-3F8B1C530672}" type="datetimeFigureOut">
              <a:rPr lang="en-US" smtClean="0"/>
              <a:pPr/>
              <a:t>10/22/2021</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E4BCA2-7692-4395-8E4F-0D8DFE50B3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228600" y="1657350"/>
            <a:ext cx="8915400" cy="9144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n-US" sz="4400" b="0" i="0" u="none" strike="noStrike" kern="1200" cap="none" spc="0" normalizeH="0" baseline="0" noProof="0" dirty="0">
                <a:ln>
                  <a:noFill/>
                </a:ln>
                <a:solidFill>
                  <a:schemeClr val="accent2">
                    <a:lumMod val="50000"/>
                  </a:schemeClr>
                </a:solidFill>
                <a:effectLst/>
                <a:uLnTx/>
                <a:uFillTx/>
                <a:latin typeface="+mj-lt"/>
                <a:ea typeface="+mj-ea"/>
                <a:cs typeface="+mj-cs"/>
              </a:rPr>
            </a:br>
            <a:endParaRPr kumimoji="0" lang="en-US" sz="4400" b="0" i="0" u="none" strike="noStrike" kern="1200" cap="none" spc="0" normalizeH="0" baseline="0" noProof="0" dirty="0">
              <a:ln>
                <a:noFill/>
              </a:ln>
              <a:solidFill>
                <a:srgbClr val="FF0000"/>
              </a:solidFill>
              <a:effectLst/>
              <a:uLnTx/>
              <a:uFillTx/>
              <a:latin typeface="+mj-lt"/>
              <a:ea typeface="+mj-ea"/>
              <a:cs typeface="+mj-cs"/>
            </a:endParaRPr>
          </a:p>
        </p:txBody>
      </p:sp>
      <p:sp>
        <p:nvSpPr>
          <p:cNvPr id="4" name="Rectangle 3"/>
          <p:cNvSpPr/>
          <p:nvPr/>
        </p:nvSpPr>
        <p:spPr>
          <a:xfrm>
            <a:off x="6400800" y="4324350"/>
            <a:ext cx="2743200" cy="515526"/>
          </a:xfrm>
          <a:prstGeom prst="rect">
            <a:avLst/>
          </a:prstGeom>
        </p:spPr>
        <p:txBody>
          <a:bodyPr wrap="square">
            <a:spAutoFit/>
          </a:bodyPr>
          <a:lstStyle/>
          <a:p>
            <a:pPr marL="0" lvl="5">
              <a:lnSpc>
                <a:spcPts val="1100"/>
              </a:lnSpc>
              <a:defRPr/>
            </a:pPr>
            <a:r>
              <a:rPr lang="en-US" sz="1000" b="1" dirty="0">
                <a:latin typeface="Times New Roman" panose="02020603050405020304" pitchFamily="18" charset="0"/>
                <a:cs typeface="Times New Roman" panose="02020603050405020304" pitchFamily="18" charset="0"/>
              </a:rPr>
              <a:t>Dr. Sharad Darandale</a:t>
            </a:r>
          </a:p>
          <a:p>
            <a:pPr marL="0" lvl="5">
              <a:lnSpc>
                <a:spcPts val="1100"/>
              </a:lnSpc>
              <a:defRPr/>
            </a:pPr>
            <a:r>
              <a:rPr lang="en-US" sz="1000" b="1" dirty="0">
                <a:latin typeface="Times New Roman" panose="02020603050405020304" pitchFamily="18" charset="0"/>
                <a:cs typeface="Times New Roman" panose="02020603050405020304" pitchFamily="18" charset="0"/>
              </a:rPr>
              <a:t>Associate Professor, Head Dept. of Commerce</a:t>
            </a:r>
          </a:p>
          <a:p>
            <a:pPr marL="0" lvl="5">
              <a:lnSpc>
                <a:spcPts val="1100"/>
              </a:lnSpc>
              <a:defRPr/>
            </a:pPr>
            <a:r>
              <a:rPr lang="en-US" sz="1000" b="1" dirty="0">
                <a:latin typeface="Times New Roman" panose="02020603050405020304" pitchFamily="18" charset="0"/>
                <a:cs typeface="Times New Roman" panose="02020603050405020304" pitchFamily="18" charset="0"/>
              </a:rPr>
              <a:t>AC&amp; S College , </a:t>
            </a:r>
            <a:r>
              <a:rPr lang="en-US" sz="1000" b="1" dirty="0" err="1">
                <a:latin typeface="Times New Roman" panose="02020603050405020304" pitchFamily="18" charset="0"/>
                <a:cs typeface="Times New Roman" panose="02020603050405020304" pitchFamily="18" charset="0"/>
              </a:rPr>
              <a:t>Sonai</a:t>
            </a:r>
            <a:endParaRPr lang="en-US" sz="1000" b="1" dirty="0">
              <a:latin typeface="Times New Roman" panose="02020603050405020304" pitchFamily="18" charset="0"/>
              <a:cs typeface="Times New Roman" panose="02020603050405020304" pitchFamily="18" charset="0"/>
            </a:endParaRPr>
          </a:p>
        </p:txBody>
      </p:sp>
      <p:sp>
        <p:nvSpPr>
          <p:cNvPr id="6" name="Title 5"/>
          <p:cNvSpPr txBox="1">
            <a:spLocks/>
          </p:cNvSpPr>
          <p:nvPr/>
        </p:nvSpPr>
        <p:spPr>
          <a:xfrm>
            <a:off x="2667000" y="3486150"/>
            <a:ext cx="6400800" cy="838200"/>
          </a:xfrm>
          <a:prstGeom prst="rect">
            <a:avLst/>
          </a:prstGeom>
          <a:solidFill>
            <a:schemeClr val="bg2">
              <a:lumMod val="20000"/>
              <a:lumOff val="80000"/>
            </a:schemeClr>
          </a:solidFill>
          <a:ln>
            <a:solidFill>
              <a:schemeClr val="bg2">
                <a:lumMod val="50000"/>
              </a:schemeClr>
            </a:solidFill>
          </a:ln>
        </p:spPr>
        <p:txBody>
          <a:bodyPr tIns="182880" anchor="t"/>
          <a:lstStyle/>
          <a:p>
            <a:pPr algn="ctr"/>
            <a:r>
              <a:rPr lang="en-US" sz="2000" b="1" dirty="0" err="1"/>
              <a:t>व्यवस्थापन</a:t>
            </a:r>
            <a:r>
              <a:rPr lang="en-US" sz="2000" b="1" dirty="0"/>
              <a:t> </a:t>
            </a:r>
            <a:r>
              <a:rPr lang="en-US" sz="2000" b="1" dirty="0" err="1"/>
              <a:t>अर्थ</a:t>
            </a:r>
            <a:r>
              <a:rPr lang="en-US" sz="2000" b="1" dirty="0"/>
              <a:t>, </a:t>
            </a:r>
            <a:r>
              <a:rPr lang="en-US" sz="2000" b="1" dirty="0" err="1"/>
              <a:t>व्याख्या</a:t>
            </a:r>
            <a:r>
              <a:rPr lang="en-US" sz="2000" b="1" dirty="0"/>
              <a:t>  व </a:t>
            </a:r>
            <a:r>
              <a:rPr lang="en-US" sz="2000" b="1" dirty="0" err="1"/>
              <a:t>व्यवस्थापन</a:t>
            </a:r>
            <a:r>
              <a:rPr lang="en-US" sz="2000" b="1" dirty="0"/>
              <a:t> </a:t>
            </a:r>
            <a:r>
              <a:rPr lang="en-US" sz="2000" b="1" dirty="0" err="1"/>
              <a:t>अभ्यासाची</a:t>
            </a:r>
            <a:r>
              <a:rPr lang="en-US" sz="2000" b="1" dirty="0"/>
              <a:t> </a:t>
            </a:r>
            <a:r>
              <a:rPr lang="en-US" sz="2000" b="1" dirty="0" err="1"/>
              <a:t>गरज</a:t>
            </a:r>
            <a:r>
              <a:rPr lang="en-US" sz="2000" b="1" dirty="0"/>
              <a:t> </a:t>
            </a:r>
          </a:p>
          <a:p>
            <a:pPr lvl="0" algn="ctr"/>
            <a:r>
              <a:rPr lang="en-US" sz="1200" b="1" dirty="0"/>
              <a:t>Meaning and Definition of Management and Need for Management study</a:t>
            </a:r>
          </a:p>
        </p:txBody>
      </p:sp>
      <p:pic>
        <p:nvPicPr>
          <p:cNvPr id="7" name="Picture 2" descr="E:\College Building 1.jpg"/>
          <p:cNvPicPr>
            <a:picLocks noChangeAspect="1" noChangeArrowheads="1"/>
          </p:cNvPicPr>
          <p:nvPr/>
        </p:nvPicPr>
        <p:blipFill>
          <a:blip r:embed="rId3"/>
          <a:srcRect l="2649" t="3704" r="2417" b="3704"/>
          <a:stretch>
            <a:fillRect/>
          </a:stretch>
        </p:blipFill>
        <p:spPr bwMode="auto">
          <a:xfrm>
            <a:off x="2698750" y="819150"/>
            <a:ext cx="6369050" cy="2590800"/>
          </a:xfrm>
          <a:prstGeom prst="rect">
            <a:avLst/>
          </a:prstGeom>
          <a:noFill/>
          <a:ln>
            <a:noFill/>
          </a:ln>
        </p:spPr>
      </p:pic>
    </p:spTree>
  </p:cSld>
  <p:clrMapOvr>
    <a:masterClrMapping/>
  </p:clrMapOvr>
  <p:transition spd="slow"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3657600" y="1044553"/>
            <a:ext cx="5181599" cy="2974998"/>
          </a:xfrm>
          <a:prstGeom prst="rect">
            <a:avLst/>
          </a:prstGeom>
          <a:noFill/>
          <a:ln>
            <a:noFill/>
          </a:ln>
          <a:effectLst/>
        </p:spPr>
        <p:txBody>
          <a:bodyPr wrap="square" lIns="50625" tIns="25313" rIns="50625" bIns="25313">
            <a:spAutoFit/>
          </a:bodyPr>
          <a:lstStyle/>
          <a:p>
            <a:pPr algn="just" rtl="0">
              <a:spcBef>
                <a:spcPts val="0"/>
              </a:spcBef>
              <a:spcAft>
                <a:spcPts val="0"/>
              </a:spcAft>
            </a:pPr>
            <a:endParaRPr lang="en-US"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7. व्यवसायातील </a:t>
            </a:r>
            <a:r>
              <a:rPr lang="mr-IN" sz="1200" b="1" i="0" u="none" strike="noStrike" dirty="0" err="1">
                <a:solidFill>
                  <a:srgbClr val="000000"/>
                </a:solidFill>
                <a:effectLst/>
                <a:latin typeface="Arial" panose="020B0604020202020204" pitchFamily="34" charset="0"/>
              </a:rPr>
              <a:t>गुंतागुंत</a:t>
            </a:r>
            <a:r>
              <a:rPr lang="mr-IN" sz="1200" b="1" i="0" u="none" strike="noStrike" dirty="0">
                <a:solidFill>
                  <a:srgbClr val="000000"/>
                </a:solidFill>
                <a:effectLst/>
                <a:latin typeface="Arial" panose="020B0604020202020204" pitchFamily="34" charset="0"/>
              </a:rPr>
              <a:t> व </a:t>
            </a:r>
            <a:r>
              <a:rPr lang="mr-IN" sz="1200" b="1" i="0" u="none" strike="noStrike" dirty="0" err="1">
                <a:solidFill>
                  <a:srgbClr val="000000"/>
                </a:solidFill>
                <a:effectLst/>
                <a:latin typeface="Arial" panose="020B0604020202020204" pitchFamily="34" charset="0"/>
              </a:rPr>
              <a:t>नवनवीन</a:t>
            </a:r>
            <a:r>
              <a:rPr lang="mr-IN" sz="1200" b="1" i="0" u="none" strike="noStrike" dirty="0">
                <a:solidFill>
                  <a:srgbClr val="000000"/>
                </a:solidFill>
                <a:effectLst/>
                <a:latin typeface="Arial" panose="020B0604020202020204" pitchFamily="34" charset="0"/>
              </a:rPr>
              <a:t> बदल:</a:t>
            </a:r>
            <a:r>
              <a:rPr lang="mr-IN" sz="1200" b="0" i="0" u="none" strike="noStrike" dirty="0">
                <a:solidFill>
                  <a:srgbClr val="000000"/>
                </a:solidFill>
                <a:effectLst/>
                <a:latin typeface="Arial" panose="020B0604020202020204" pitchFamily="34" charset="0"/>
              </a:rPr>
              <a:t> </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बाजारपेठेत होणारे सततचे नवीन बदल आणि स्पर्धक यांनी वापरलेले नवीन तंत्रज्ञान यांचा सतत व्यवस्थापनाला अभ्यास करावा लागतो. तसे बदल आपल्या व्यवसायात करावे लागतात. उदा., दूरदर्शन, </a:t>
            </a:r>
            <a:r>
              <a:rPr lang="mr-IN" sz="1200" b="0" i="0" u="none" strike="noStrike" dirty="0" err="1">
                <a:solidFill>
                  <a:srgbClr val="000000"/>
                </a:solidFill>
                <a:effectLst/>
                <a:latin typeface="Arial" panose="020B0604020202020204" pitchFamily="34" charset="0"/>
              </a:rPr>
              <a:t>टेलिफोन</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रेडिओ</a:t>
            </a:r>
            <a:r>
              <a:rPr lang="mr-IN" sz="1200" b="0" i="0" u="none" strike="noStrike" dirty="0">
                <a:solidFill>
                  <a:srgbClr val="000000"/>
                </a:solidFill>
                <a:effectLst/>
                <a:latin typeface="Arial" panose="020B0604020202020204" pitchFamily="34" charset="0"/>
              </a:rPr>
              <a:t>, प्रसारमाध्यमे इत्यादी.</a:t>
            </a:r>
            <a:endParaRPr lang="mr-IN" sz="1200" b="0" dirty="0">
              <a:effectLst/>
            </a:endParaRPr>
          </a:p>
          <a:p>
            <a:pPr algn="just" rtl="0">
              <a:spcBef>
                <a:spcPts val="0"/>
              </a:spcBef>
              <a:spcAft>
                <a:spcPts val="0"/>
              </a:spcAft>
            </a:pPr>
            <a:endParaRPr lang="en-US"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8.कार्यक्षमतेत वाढ:</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व्यवसायाची कार्यक्षमता ही </a:t>
            </a:r>
            <a:r>
              <a:rPr lang="mr-IN" sz="1200" b="0" i="0" u="none" strike="noStrike" dirty="0" err="1">
                <a:solidFill>
                  <a:srgbClr val="000000"/>
                </a:solidFill>
                <a:effectLst/>
                <a:latin typeface="Arial" panose="020B0604020202020204" pitchFamily="34" charset="0"/>
              </a:rPr>
              <a:t>पूर्वनियोजनावर</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अवलंबून</a:t>
            </a:r>
            <a:r>
              <a:rPr lang="mr-IN" sz="1200" b="0" i="0" u="none" strike="noStrike" dirty="0">
                <a:solidFill>
                  <a:srgbClr val="000000"/>
                </a:solidFill>
                <a:effectLst/>
                <a:latin typeface="Arial" panose="020B0604020202020204" pitchFamily="34" charset="0"/>
              </a:rPr>
              <a:t> असते आणि </a:t>
            </a:r>
            <a:r>
              <a:rPr lang="mr-IN" sz="1200" b="0" i="0" u="none" strike="noStrike" dirty="0" err="1">
                <a:solidFill>
                  <a:srgbClr val="000000"/>
                </a:solidFill>
                <a:effectLst/>
                <a:latin typeface="Arial" panose="020B0604020202020204" pitchFamily="34" charset="0"/>
              </a:rPr>
              <a:t>पूर्वनियोजनाचे</a:t>
            </a:r>
            <a:r>
              <a:rPr lang="mr-IN" sz="1200" b="0" i="0" u="none" strike="noStrike" dirty="0">
                <a:solidFill>
                  <a:srgbClr val="000000"/>
                </a:solidFill>
                <a:effectLst/>
                <a:latin typeface="Arial" panose="020B0604020202020204" pitchFamily="34" charset="0"/>
              </a:rPr>
              <a:t> कार्य हे प्रशासन करीत असते. व्यवसायास अपयश हे </a:t>
            </a:r>
            <a:r>
              <a:rPr lang="mr-IN" sz="1200" b="0" i="0" u="none" strike="noStrike" dirty="0" err="1">
                <a:solidFill>
                  <a:srgbClr val="000000"/>
                </a:solidFill>
                <a:effectLst/>
                <a:latin typeface="Arial" panose="020B0604020202020204" pitchFamily="34" charset="0"/>
              </a:rPr>
              <a:t>भांडवलाअभावी</a:t>
            </a:r>
            <a:r>
              <a:rPr lang="mr-IN" sz="1200" b="0" i="0" u="none" strike="noStrike" dirty="0">
                <a:solidFill>
                  <a:srgbClr val="000000"/>
                </a:solidFill>
                <a:effectLst/>
                <a:latin typeface="Arial" panose="020B0604020202020204" pitchFamily="34" charset="0"/>
              </a:rPr>
              <a:t> नाही तर उपलब्ध असलेल्या </a:t>
            </a:r>
            <a:r>
              <a:rPr lang="mr-IN" sz="1200" b="0" i="0" u="none" strike="noStrike" dirty="0" err="1">
                <a:solidFill>
                  <a:srgbClr val="000000"/>
                </a:solidFill>
                <a:effectLst/>
                <a:latin typeface="Arial" panose="020B0604020202020204" pitchFamily="34" charset="0"/>
              </a:rPr>
              <a:t>साधनसामग्री</a:t>
            </a:r>
            <a:r>
              <a:rPr lang="mr-IN" sz="1200" b="0" i="0" u="none" strike="noStrike" dirty="0">
                <a:solidFill>
                  <a:srgbClr val="000000"/>
                </a:solidFill>
                <a:effectLst/>
                <a:latin typeface="Arial" panose="020B0604020202020204" pitchFamily="34" charset="0"/>
              </a:rPr>
              <a:t> व </a:t>
            </a:r>
            <a:r>
              <a:rPr lang="mr-IN" sz="1200" b="0" i="0" u="none" strike="noStrike" dirty="0" err="1">
                <a:solidFill>
                  <a:srgbClr val="000000"/>
                </a:solidFill>
                <a:effectLst/>
                <a:latin typeface="Arial" panose="020B0604020202020204" pitchFamily="34" charset="0"/>
              </a:rPr>
              <a:t>कर्मचाऱ्याचा</a:t>
            </a:r>
            <a:r>
              <a:rPr lang="mr-IN" sz="1200" b="0" i="0" u="none" strike="noStrike" dirty="0">
                <a:solidFill>
                  <a:srgbClr val="000000"/>
                </a:solidFill>
                <a:effectLst/>
                <a:latin typeface="Arial" panose="020B0604020202020204" pitchFamily="34" charset="0"/>
              </a:rPr>
              <a:t> योग्य समन्वय साधला नाही म्हणून येते. त्यासाठी व्यवस्थापन हे कार्यक्षम असणे गरजेचे आहे</a:t>
            </a:r>
            <a:r>
              <a:rPr lang="mr-IN" sz="1800" b="0" i="0" u="none" strike="noStrike" dirty="0">
                <a:solidFill>
                  <a:srgbClr val="000000"/>
                </a:solidFill>
                <a:effectLst/>
                <a:latin typeface="Arial" panose="020B0604020202020204" pitchFamily="34" charset="0"/>
              </a:rPr>
              <a:t>.</a:t>
            </a:r>
            <a:endParaRPr lang="mr-IN" sz="1400" b="0" dirty="0">
              <a:effectLst/>
            </a:endParaRPr>
          </a:p>
          <a:p>
            <a:br>
              <a:rPr lang="mr-IN" sz="1400" dirty="0"/>
            </a:br>
            <a:r>
              <a:rPr lang="en-IN" sz="1400" dirty="0">
                <a:effectLst/>
                <a:latin typeface="Arial Unicode MS"/>
                <a:ea typeface="Calibri" panose="020F0502020204030204" pitchFamily="34" charset="0"/>
                <a:cs typeface="Mangal" panose="02040503050203030202" pitchFamily="18" charset="0"/>
              </a:rPr>
              <a:t>.</a:t>
            </a:r>
            <a:endParaRPr lang="en-IN" sz="1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361548064"/>
      </p:ext>
    </p:extLst>
  </p:cSld>
  <p:clrMapOvr>
    <a:masterClrMapping/>
  </p:clrMapOvr>
  <p:transition spd="slow" advClick="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3657600" y="1044553"/>
            <a:ext cx="5181599" cy="3559773"/>
          </a:xfrm>
          <a:prstGeom prst="rect">
            <a:avLst/>
          </a:prstGeom>
          <a:noFill/>
          <a:ln>
            <a:noFill/>
          </a:ln>
          <a:effectLst/>
        </p:spPr>
        <p:txBody>
          <a:bodyPr wrap="square" lIns="50625" tIns="25313" rIns="50625" bIns="25313">
            <a:spAutoFit/>
          </a:bodyPr>
          <a:lstStyle/>
          <a:p>
            <a:pPr algn="just" rtl="0">
              <a:spcBef>
                <a:spcPts val="0"/>
              </a:spcBef>
              <a:spcAft>
                <a:spcPts val="0"/>
              </a:spcAft>
            </a:pPr>
            <a:endParaRPr lang="mr-IN"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9. तांत्रिक व वैज्ञानिक विकास :</a:t>
            </a:r>
            <a:r>
              <a:rPr lang="mr-IN" sz="1200" b="0" i="0" u="none" strike="noStrike" dirty="0">
                <a:solidFill>
                  <a:srgbClr val="000000"/>
                </a:solidFill>
                <a:effectLst/>
                <a:latin typeface="Arial" panose="020B0604020202020204" pitchFamily="34" charset="0"/>
              </a:rPr>
              <a:t> </a:t>
            </a:r>
          </a:p>
          <a:p>
            <a:pPr algn="just" rtl="0">
              <a:spcBef>
                <a:spcPts val="0"/>
              </a:spcBef>
              <a:spcAft>
                <a:spcPts val="0"/>
              </a:spcAft>
            </a:pPr>
            <a:r>
              <a:rPr lang="mr-IN" sz="1200" dirty="0">
                <a:solidFill>
                  <a:srgbClr val="000000"/>
                </a:solidFill>
                <a:latin typeface="Arial" panose="020B0604020202020204" pitchFamily="34" charset="0"/>
              </a:rPr>
              <a:t>	</a:t>
            </a:r>
            <a:r>
              <a:rPr lang="mr-IN" sz="1200" b="0" i="0" u="none" strike="noStrike" dirty="0">
                <a:solidFill>
                  <a:srgbClr val="000000"/>
                </a:solidFill>
                <a:effectLst/>
                <a:latin typeface="Arial" panose="020B0604020202020204" pitchFamily="34" charset="0"/>
              </a:rPr>
              <a:t>व्यवस्थापनामुळे तांत्रिक व वैज्ञानिक विकास करता येते. बाजारपेठेत झालेले तांत्रिक व वैज्ञानिक विकास यावर व्यवस्थापनाला सतत लक्ष ठेवावे लागते. </a:t>
            </a:r>
            <a:r>
              <a:rPr lang="mr-IN" sz="1200" b="0" i="0" u="none" strike="noStrike" dirty="0" err="1">
                <a:solidFill>
                  <a:srgbClr val="000000"/>
                </a:solidFill>
                <a:effectLst/>
                <a:latin typeface="Arial" panose="020B0604020202020204" pitchFamily="34" charset="0"/>
              </a:rPr>
              <a:t>नाहीतर</a:t>
            </a:r>
            <a:r>
              <a:rPr lang="mr-IN" sz="1200" b="0" i="0" u="none" strike="noStrike" dirty="0">
                <a:solidFill>
                  <a:srgbClr val="000000"/>
                </a:solidFill>
                <a:effectLst/>
                <a:latin typeface="Arial" panose="020B0604020202020204" pitchFamily="34" charset="0"/>
              </a:rPr>
              <a:t> व्यवसायाला बाजारपेठेतून बाहेर जावे लागते. उदा., </a:t>
            </a:r>
            <a:r>
              <a:rPr lang="mr-IN" sz="1200" b="0" i="0" u="none" strike="noStrike" dirty="0" err="1">
                <a:solidFill>
                  <a:srgbClr val="000000"/>
                </a:solidFill>
                <a:effectLst/>
                <a:latin typeface="Arial" panose="020B0604020202020204" pitchFamily="34" charset="0"/>
              </a:rPr>
              <a:t>एच.एम.टी</a:t>
            </a:r>
            <a:r>
              <a:rPr lang="mr-IN" sz="1200" b="0" i="0" u="none" strike="noStrike" dirty="0">
                <a:solidFill>
                  <a:srgbClr val="000000"/>
                </a:solidFill>
                <a:effectLst/>
                <a:latin typeface="Arial" panose="020B0604020202020204" pitchFamily="34" charset="0"/>
              </a:rPr>
              <a:t>. घड्याळ.</a:t>
            </a:r>
            <a:endParaRPr lang="mr-IN" sz="1200" b="0" dirty="0">
              <a:effectLst/>
            </a:endParaRPr>
          </a:p>
          <a:p>
            <a:pPr algn="just" rtl="0">
              <a:spcBef>
                <a:spcPts val="0"/>
              </a:spcBef>
              <a:spcAft>
                <a:spcPts val="0"/>
              </a:spcAft>
            </a:pPr>
            <a:endParaRPr lang="mr-IN"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10. बाजारपेठेचे संशोधन : </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बाजारपेठेचे संशोधन व व्यवस्थापन </a:t>
            </a:r>
            <a:r>
              <a:rPr lang="mr-IN" sz="1200" b="0" i="0" u="none" strike="noStrike" dirty="0" err="1">
                <a:solidFill>
                  <a:srgbClr val="000000"/>
                </a:solidFill>
                <a:effectLst/>
                <a:latin typeface="Arial" panose="020B0604020202020204" pitchFamily="34" charset="0"/>
              </a:rPr>
              <a:t>यांच्यात</a:t>
            </a:r>
            <a:r>
              <a:rPr lang="mr-IN" sz="1200" b="0" i="0" u="none" strike="noStrike" dirty="0">
                <a:solidFill>
                  <a:srgbClr val="000000"/>
                </a:solidFill>
                <a:effectLst/>
                <a:latin typeface="Arial" panose="020B0604020202020204" pitchFamily="34" charset="0"/>
              </a:rPr>
              <a:t> अतिशय जवळचा संबंध आहे. बाजारपेठ संशोधनामुळे प्रत्यक्ष बाजारपेठेचे ग्राहकांचे व वस्तूंच्या किमतीचे (वजन, रंग, आकार, चव) संशोधन केले जाते. बाजारपेठ संशोधनामुळे साध्य केलेल्या वस्तूला चांगल्या प्रकारची मागणी आहे. यांचे चांगल्या प्रकारे ज्ञान </a:t>
            </a:r>
            <a:r>
              <a:rPr lang="mr-IN" sz="1200" b="0" i="0" u="none" strike="noStrike" dirty="0" err="1">
                <a:solidFill>
                  <a:srgbClr val="000000"/>
                </a:solidFill>
                <a:effectLst/>
                <a:latin typeface="Arial" panose="020B0604020202020204" pitchFamily="34" charset="0"/>
              </a:rPr>
              <a:t>मिळविता</a:t>
            </a:r>
            <a:r>
              <a:rPr lang="mr-IN" sz="1200" b="0" i="0" u="none" strike="noStrike" dirty="0">
                <a:solidFill>
                  <a:srgbClr val="000000"/>
                </a:solidFill>
                <a:effectLst/>
                <a:latin typeface="Arial" panose="020B0604020202020204" pitchFamily="34" charset="0"/>
              </a:rPr>
              <a:t> येते. बाजारपेठ संशोधनामुळे ग्राहकांच्या आवडी-निवडी, सवयी, </a:t>
            </a:r>
            <a:r>
              <a:rPr lang="mr-IN" sz="1200" b="0" i="0" u="none" strike="noStrike" dirty="0" err="1">
                <a:solidFill>
                  <a:srgbClr val="000000"/>
                </a:solidFill>
                <a:effectLst/>
                <a:latin typeface="Arial" panose="020B0604020202020204" pitchFamily="34" charset="0"/>
              </a:rPr>
              <a:t>चालीरीती</a:t>
            </a:r>
            <a:r>
              <a:rPr lang="mr-IN" sz="1200" b="0" i="0" u="none" strike="noStrike" dirty="0">
                <a:solidFill>
                  <a:srgbClr val="000000"/>
                </a:solidFill>
                <a:effectLst/>
                <a:latin typeface="Arial" panose="020B0604020202020204" pitchFamily="34" charset="0"/>
              </a:rPr>
              <a:t> इत्यादी गोष्टींचे सहज संशोधन करता येते. व्यवसायाच्या तेजी-</a:t>
            </a:r>
            <a:r>
              <a:rPr lang="mr-IN" sz="1200" b="0" i="0" u="none" strike="noStrike" dirty="0" err="1">
                <a:solidFill>
                  <a:srgbClr val="000000"/>
                </a:solidFill>
                <a:effectLst/>
                <a:latin typeface="Arial" panose="020B0604020202020204" pitchFamily="34" charset="0"/>
              </a:rPr>
              <a:t>मंदीच्या</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चलाचे</a:t>
            </a:r>
            <a:r>
              <a:rPr lang="mr-IN" sz="1200" b="0" i="0" u="none" strike="noStrike" dirty="0">
                <a:solidFill>
                  <a:srgbClr val="000000"/>
                </a:solidFill>
                <a:effectLst/>
                <a:latin typeface="Arial" panose="020B0604020202020204" pitchFamily="34" charset="0"/>
              </a:rPr>
              <a:t> बाजारपेठ संशोधनामुळे व्यवस्थापनाच्या सहज लक्षात येते. त्यामुळे व्यवसायात भविष्यात होणारा तोटा आपणास टाळता येतो.</a:t>
            </a:r>
            <a:endParaRPr lang="mr-IN" sz="1200" b="0" dirty="0">
              <a:effectLst/>
            </a:endParaRPr>
          </a:p>
          <a:p>
            <a:pPr algn="just" rtl="0">
              <a:spcBef>
                <a:spcPts val="0"/>
              </a:spcBef>
              <a:spcAft>
                <a:spcPts val="0"/>
              </a:spcAft>
            </a:pPr>
            <a:r>
              <a:rPr lang="mr-IN" sz="1200" b="0" i="0" u="none" strike="noStrike" dirty="0">
                <a:solidFill>
                  <a:srgbClr val="000000"/>
                </a:solidFill>
                <a:effectLst/>
                <a:latin typeface="Arial" panose="020B0604020202020204" pitchFamily="34" charset="0"/>
              </a:rPr>
              <a:t>	वरील सर्व मुद्यांचा विचारात घेता व्यवस्थापन अभ्यासाची आवश्यकता आहे.</a:t>
            </a:r>
            <a:endParaRPr lang="mr-IN" sz="1200" b="0" dirty="0">
              <a:effectLst/>
            </a:endParaRPr>
          </a:p>
          <a:p>
            <a:br>
              <a:rPr lang="mr-IN" sz="1200" dirty="0"/>
            </a:br>
            <a:endParaRPr lang="en-IN" sz="1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68503458"/>
      </p:ext>
    </p:extLst>
  </p:cSld>
  <p:clrMapOvr>
    <a:masterClrMapping/>
  </p:clrMapOvr>
  <p:transition spd="slow" advClick="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A6109BC-5080-4631-A57B-BA3DE49B6F10}"/>
              </a:ext>
            </a:extLst>
          </p:cNvPr>
          <p:cNvSpPr/>
          <p:nvPr/>
        </p:nvSpPr>
        <p:spPr>
          <a:xfrm>
            <a:off x="4495800" y="3486150"/>
            <a:ext cx="4229043"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Thank you</a:t>
            </a:r>
          </a:p>
        </p:txBody>
      </p:sp>
    </p:spTree>
    <p:extLst>
      <p:ext uri="{BB962C8B-B14F-4D97-AF65-F5344CB8AC3E}">
        <p14:creationId xmlns:p14="http://schemas.microsoft.com/office/powerpoint/2010/main" val="258792872"/>
      </p:ext>
    </p:extLst>
  </p:cSld>
  <p:clrMapOvr>
    <a:masterClrMapping/>
  </p:clrMapOvr>
  <p:transition spd="slow" advClick="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1400" y="1200150"/>
            <a:ext cx="5105400" cy="1935402"/>
          </a:xfrm>
          <a:prstGeom prst="rect">
            <a:avLst/>
          </a:prstGeom>
        </p:spPr>
        <p:txBody>
          <a:bodyPr wrap="square">
            <a:spAutoFit/>
          </a:bodyPr>
          <a:lstStyle/>
          <a:p>
            <a:pPr algn="ctr"/>
            <a:r>
              <a:rPr lang="en-US" sz="3200" b="1" dirty="0" err="1"/>
              <a:t>व्यवस्थापन</a:t>
            </a:r>
            <a:r>
              <a:rPr lang="en-US" sz="3200" b="1" dirty="0"/>
              <a:t> </a:t>
            </a:r>
            <a:r>
              <a:rPr lang="en-US" sz="3200" b="1" dirty="0" err="1"/>
              <a:t>अर्थ</a:t>
            </a:r>
            <a:r>
              <a:rPr lang="en-US" sz="3200" b="1" dirty="0"/>
              <a:t>, </a:t>
            </a:r>
            <a:r>
              <a:rPr lang="en-US" sz="3200" b="1" dirty="0" err="1"/>
              <a:t>व्याख्या</a:t>
            </a:r>
            <a:r>
              <a:rPr lang="en-US" sz="3200" b="1" dirty="0"/>
              <a:t>  व </a:t>
            </a:r>
            <a:r>
              <a:rPr lang="en-US" sz="3200" b="1" dirty="0" err="1"/>
              <a:t>व्यवस्थापन</a:t>
            </a:r>
            <a:r>
              <a:rPr lang="en-US" sz="3200" b="1" dirty="0"/>
              <a:t> </a:t>
            </a:r>
            <a:r>
              <a:rPr lang="en-US" sz="3200" b="1" dirty="0" err="1"/>
              <a:t>अभ्यासाची</a:t>
            </a:r>
            <a:r>
              <a:rPr lang="en-US" sz="3200" b="1" dirty="0"/>
              <a:t> </a:t>
            </a:r>
            <a:r>
              <a:rPr lang="en-US" sz="3200" b="1" dirty="0" err="1"/>
              <a:t>गरज</a:t>
            </a:r>
            <a:endParaRPr lang="en-US" sz="3200" b="1" dirty="0"/>
          </a:p>
          <a:p>
            <a:pPr algn="ctr"/>
            <a:r>
              <a:rPr lang="en-US" sz="1600" b="1" dirty="0"/>
              <a:t>Meaning and Definition of Management and Need for Management study</a:t>
            </a:r>
          </a:p>
          <a:p>
            <a:pPr marL="205740" indent="-157748" algn="ctr">
              <a:lnSpc>
                <a:spcPct val="150000"/>
              </a:lnSpc>
            </a:pPr>
            <a:r>
              <a:rPr lang="en-US" b="1" spc="-1" dirty="0">
                <a:solidFill>
                  <a:srgbClr val="000000"/>
                </a:solidFill>
                <a:latin typeface="Times New Roman" panose="02020603050405020304" pitchFamily="18" charset="0"/>
                <a:ea typeface="DejaVu Sans"/>
                <a:cs typeface="Times New Roman" panose="02020603050405020304" pitchFamily="18" charset="0"/>
              </a:rPr>
              <a:t>	By DR. SHARAD DARANDALE</a:t>
            </a:r>
            <a:endParaRPr lang="en-IN" spc="-1" dirty="0">
              <a:latin typeface="Times New Roman" panose="02020603050405020304" pitchFamily="18" charset="0"/>
              <a:cs typeface="Times New Roman" panose="02020603050405020304" pitchFamily="18" charset="0"/>
            </a:endParaRPr>
          </a:p>
        </p:txBody>
      </p:sp>
    </p:spTree>
  </p:cSld>
  <p:clrMapOvr>
    <a:masterClrMapping/>
  </p:clrMapOvr>
  <p:transition spd="slow" advClick="0">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3581400" y="895350"/>
            <a:ext cx="5029200" cy="4913990"/>
          </a:xfrm>
          <a:prstGeom prst="rect">
            <a:avLst/>
          </a:prstGeom>
          <a:noFill/>
          <a:ln>
            <a:noFill/>
          </a:ln>
          <a:effectLst/>
        </p:spPr>
        <p:txBody>
          <a:bodyPr wrap="square" lIns="50625" tIns="25313" rIns="50625" bIns="25313">
            <a:spAutoFit/>
          </a:bodyPr>
          <a:lstStyle/>
          <a:p>
            <a:pPr rtl="0">
              <a:spcBef>
                <a:spcPts val="0"/>
              </a:spcBef>
              <a:spcAft>
                <a:spcPts val="0"/>
              </a:spcAft>
            </a:pPr>
            <a:r>
              <a:rPr lang="en-IN" sz="1200" b="1" dirty="0" err="1">
                <a:latin typeface="Century Schoolbook"/>
                <a:ea typeface="+mn-lt"/>
                <a:cs typeface="+mn-lt"/>
              </a:rPr>
              <a:t>व्यवस्थापन</a:t>
            </a:r>
            <a:r>
              <a:rPr lang="en-US" sz="1200" b="1" dirty="0">
                <a:latin typeface="Century Schoolbook"/>
                <a:ea typeface="+mn-lt"/>
                <a:cs typeface="+mn-lt"/>
              </a:rPr>
              <a:t> -</a:t>
            </a:r>
            <a:r>
              <a:rPr lang="en-US" sz="1200" b="1" dirty="0" err="1">
                <a:latin typeface="Century Schoolbook"/>
                <a:ea typeface="+mn-lt"/>
                <a:cs typeface="+mn-lt"/>
              </a:rPr>
              <a:t>अर्थ</a:t>
            </a:r>
            <a:r>
              <a:rPr lang="en-US" sz="1200" b="1" dirty="0">
                <a:latin typeface="Century Schoolbook"/>
                <a:ea typeface="+mn-lt"/>
                <a:cs typeface="+mn-lt"/>
              </a:rPr>
              <a:t>-</a:t>
            </a:r>
            <a:r>
              <a:rPr lang="en-US" sz="1200" b="1" dirty="0"/>
              <a:t> </a:t>
            </a:r>
            <a:r>
              <a:rPr lang="en-US" sz="1200" b="1" dirty="0" err="1"/>
              <a:t>व्याख्या</a:t>
            </a:r>
            <a:r>
              <a:rPr lang="en-US" sz="1200" b="1" dirty="0"/>
              <a:t> </a:t>
            </a:r>
            <a:r>
              <a:rPr lang="mr-IN" sz="1200" b="1" dirty="0"/>
              <a:t>-</a:t>
            </a:r>
            <a:r>
              <a:rPr lang="en-US" sz="1100" b="1" i="0" u="none" strike="noStrike" dirty="0">
                <a:solidFill>
                  <a:srgbClr val="000000"/>
                </a:solidFill>
                <a:effectLst/>
                <a:latin typeface="Times New Roman" panose="02020603050405020304" pitchFamily="18" charset="0"/>
              </a:rPr>
              <a:t>MEANING AND DEFINITION OF MANAGEMENT</a:t>
            </a:r>
            <a:endParaRPr lang="en-US" sz="1200" b="1" dirty="0">
              <a:effectLst/>
            </a:endParaRPr>
          </a:p>
          <a:p>
            <a:br>
              <a:rPr lang="en-US" sz="1200" b="1" dirty="0"/>
            </a:br>
            <a:r>
              <a:rPr lang="en-IN" sz="1200" b="1" dirty="0" err="1">
                <a:latin typeface="Century Schoolbook"/>
                <a:ea typeface="+mn-lt"/>
                <a:cs typeface="+mn-lt"/>
              </a:rPr>
              <a:t>व्यवस्थापन</a:t>
            </a:r>
            <a:r>
              <a:rPr lang="en-US" sz="1200" b="1" dirty="0">
                <a:latin typeface="Century Schoolbook"/>
                <a:ea typeface="+mn-lt"/>
                <a:cs typeface="+mn-lt"/>
              </a:rPr>
              <a:t> -</a:t>
            </a:r>
            <a:r>
              <a:rPr lang="en-US" sz="1200" b="1" dirty="0" err="1">
                <a:latin typeface="Century Schoolbook"/>
                <a:ea typeface="+mn-lt"/>
                <a:cs typeface="+mn-lt"/>
              </a:rPr>
              <a:t>अर्थ</a:t>
            </a:r>
            <a:r>
              <a:rPr lang="en-US" sz="1200" b="1" dirty="0">
                <a:latin typeface="Century Schoolbook"/>
                <a:ea typeface="+mn-lt"/>
                <a:cs typeface="+mn-lt"/>
              </a:rPr>
              <a:t>-</a:t>
            </a:r>
          </a:p>
          <a:p>
            <a:pPr algn="just" rtl="0">
              <a:spcBef>
                <a:spcPts val="0"/>
              </a:spcBef>
              <a:spcAft>
                <a:spcPts val="0"/>
              </a:spcAft>
            </a:pPr>
            <a:r>
              <a:rPr lang="en-US" sz="1200" dirty="0">
                <a:latin typeface="Century Schoolbook"/>
                <a:ea typeface="+mn-lt"/>
                <a:cs typeface="+mn-lt"/>
              </a:rPr>
              <a:t>	</a:t>
            </a:r>
            <a:r>
              <a:rPr lang="mr-IN" sz="1200" b="0" i="0" u="none" strike="noStrike" dirty="0">
                <a:solidFill>
                  <a:srgbClr val="000000"/>
                </a:solidFill>
                <a:effectLst/>
                <a:latin typeface="Arial" panose="020B0604020202020204" pitchFamily="34" charset="0"/>
              </a:rPr>
              <a:t>व्यवस्थापन यशस्वीपणे व </a:t>
            </a:r>
            <a:r>
              <a:rPr lang="mr-IN" sz="1200" b="0" i="0" u="none" strike="noStrike" dirty="0" err="1">
                <a:solidFill>
                  <a:srgbClr val="000000"/>
                </a:solidFill>
                <a:effectLst/>
                <a:latin typeface="Arial" panose="020B0604020202020204" pitchFamily="34" charset="0"/>
              </a:rPr>
              <a:t>कार्यक्षमपणे</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चालविण्यासाठी</a:t>
            </a:r>
            <a:r>
              <a:rPr lang="mr-IN" sz="1200" b="0" i="0" u="none" strike="noStrike" dirty="0">
                <a:solidFill>
                  <a:srgbClr val="000000"/>
                </a:solidFill>
                <a:effectLst/>
                <a:latin typeface="Arial" panose="020B0604020202020204" pitchFamily="34" charset="0"/>
              </a:rPr>
              <a:t> नियंत्रण व </a:t>
            </a:r>
            <a:r>
              <a:rPr lang="mr-IN" sz="1200" b="0" i="0" u="none" strike="noStrike" dirty="0" err="1">
                <a:solidFill>
                  <a:srgbClr val="000000"/>
                </a:solidFill>
                <a:effectLst/>
                <a:latin typeface="Arial" panose="020B0604020202020204" pitchFamily="34" charset="0"/>
              </a:rPr>
              <a:t>निर्देशनाची</a:t>
            </a:r>
            <a:r>
              <a:rPr lang="mr-IN" sz="1200" b="0" i="0" u="none" strike="noStrike" dirty="0">
                <a:solidFill>
                  <a:srgbClr val="000000"/>
                </a:solidFill>
                <a:effectLst/>
                <a:latin typeface="Arial" panose="020B0604020202020204" pitchFamily="34" charset="0"/>
              </a:rPr>
              <a:t> गरज असते. </a:t>
            </a:r>
            <a:r>
              <a:rPr lang="mr-IN" sz="1200" b="0" i="0" u="none" strike="noStrike" dirty="0" err="1">
                <a:solidFill>
                  <a:srgbClr val="000000"/>
                </a:solidFill>
                <a:effectLst/>
                <a:latin typeface="Arial" panose="020B0604020202020204" pitchFamily="34" charset="0"/>
              </a:rPr>
              <a:t>निर्देशन</a:t>
            </a:r>
            <a:r>
              <a:rPr lang="mr-IN" sz="1200" b="0" i="0" u="none" strike="noStrike" dirty="0">
                <a:solidFill>
                  <a:srgbClr val="000000"/>
                </a:solidFill>
                <a:effectLst/>
                <a:latin typeface="Arial" panose="020B0604020202020204" pitchFamily="34" charset="0"/>
              </a:rPr>
              <a:t> व नियंत्रण करण्यासाठी </a:t>
            </a:r>
            <a:r>
              <a:rPr lang="mr-IN" sz="1200" b="0" i="0" u="none" strike="noStrike" dirty="0" err="1">
                <a:solidFill>
                  <a:srgbClr val="000000"/>
                </a:solidFill>
                <a:effectLst/>
                <a:latin typeface="Arial" panose="020B0604020202020204" pitchFamily="34" charset="0"/>
              </a:rPr>
              <a:t>केंद्रस्थानी</a:t>
            </a:r>
            <a:r>
              <a:rPr lang="mr-IN" sz="1200" b="0" i="0" u="none" strike="noStrike" dirty="0">
                <a:solidFill>
                  <a:srgbClr val="000000"/>
                </a:solidFill>
                <a:effectLst/>
                <a:latin typeface="Arial" panose="020B0604020202020204" pitchFamily="34" charset="0"/>
              </a:rPr>
              <a:t> असलेल्या या यंत्रणेस व्यवस्थापन असे म्हटले जाते. व्यवसायातील सर्व उत्पादन साधनांच्या प्रयत्नांना संघटित करून </a:t>
            </a:r>
            <a:r>
              <a:rPr lang="mr-IN" sz="1200" b="0" i="0" u="none" strike="noStrike" dirty="0" err="1">
                <a:solidFill>
                  <a:srgbClr val="000000"/>
                </a:solidFill>
                <a:effectLst/>
                <a:latin typeface="Arial" panose="020B0604020202020204" pitchFamily="34" charset="0"/>
              </a:rPr>
              <a:t>निर्देशित</a:t>
            </a:r>
            <a:r>
              <a:rPr lang="mr-IN" sz="1200" b="0" i="0" u="none" strike="noStrike" dirty="0">
                <a:solidFill>
                  <a:srgbClr val="000000"/>
                </a:solidFill>
                <a:effectLst/>
                <a:latin typeface="Arial" panose="020B0604020202020204" pitchFamily="34" charset="0"/>
              </a:rPr>
              <a:t> व </a:t>
            </a:r>
            <a:r>
              <a:rPr lang="mr-IN" sz="1200" b="0" i="0" u="none" strike="noStrike" dirty="0" err="1">
                <a:solidFill>
                  <a:srgbClr val="000000"/>
                </a:solidFill>
                <a:effectLst/>
                <a:latin typeface="Arial" panose="020B0604020202020204" pitchFamily="34" charset="0"/>
              </a:rPr>
              <a:t>नियंत्रित</a:t>
            </a:r>
            <a:r>
              <a:rPr lang="mr-IN" sz="1200" b="0" i="0" u="none" strike="noStrike" dirty="0">
                <a:solidFill>
                  <a:srgbClr val="000000"/>
                </a:solidFill>
                <a:effectLst/>
                <a:latin typeface="Arial" panose="020B0604020202020204" pitchFamily="34" charset="0"/>
              </a:rPr>
              <a:t> करण्यासाठी व्यवस्थापन आवश्यक ठरते. व्यवसायात प्रत्येकाला आपल्या सवयीनुसार काम करण्यासाठी मोकळीक दिल्यास कोणताही गोंधळ होत नाही. कामात गती, शिस्त, नियमित व </a:t>
            </a:r>
            <a:r>
              <a:rPr lang="mr-IN" sz="1200" b="0" i="0" u="none" strike="noStrike" dirty="0" err="1">
                <a:solidFill>
                  <a:srgbClr val="000000"/>
                </a:solidFill>
                <a:effectLst/>
                <a:latin typeface="Arial" panose="020B0604020202020204" pitchFamily="34" charset="0"/>
              </a:rPr>
              <a:t>नियंत्रित</a:t>
            </a:r>
            <a:r>
              <a:rPr lang="mr-IN" sz="1200" b="0" i="0" u="none" strike="noStrike" dirty="0">
                <a:solidFill>
                  <a:srgbClr val="000000"/>
                </a:solidFill>
                <a:effectLst/>
                <a:latin typeface="Arial" panose="020B0604020202020204" pitchFamily="34" charset="0"/>
              </a:rPr>
              <a:t> काम राहण्यासाठी नियंत्रणाची गरज असते. व्यवसाय चांगल्या पद्धतीने होण्यासाठी व्यवसायापुढे विशिष्ट उद्दिष्ट असावे लागते आणि ते साध्य करण्यासाठी </a:t>
            </a:r>
            <a:r>
              <a:rPr lang="mr-IN" sz="1200" b="0" i="0" u="none" strike="noStrike" dirty="0" err="1">
                <a:solidFill>
                  <a:srgbClr val="000000"/>
                </a:solidFill>
                <a:effectLst/>
                <a:latin typeface="Arial" panose="020B0604020202020204" pitchFamily="34" charset="0"/>
              </a:rPr>
              <a:t>निर्देशन</a:t>
            </a:r>
            <a:r>
              <a:rPr lang="mr-IN" sz="1200" b="0" i="0" u="none" strike="noStrike" dirty="0">
                <a:solidFill>
                  <a:srgbClr val="000000"/>
                </a:solidFill>
                <a:effectLst/>
                <a:latin typeface="Arial" panose="020B0604020202020204" pitchFamily="34" charset="0"/>
              </a:rPr>
              <a:t> व नियंत्रणाची गरज असते.</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व्यावसायिक संस्थेचे ध्येय व उद्देश साध्य करण्यासाठी आपणास मनुष्य आणि </a:t>
            </a:r>
            <a:r>
              <a:rPr lang="mr-IN" sz="1200" b="0" i="0" u="none" strike="noStrike" dirty="0" err="1">
                <a:solidFill>
                  <a:srgbClr val="000000"/>
                </a:solidFill>
                <a:effectLst/>
                <a:latin typeface="Arial" panose="020B0604020202020204" pitchFamily="34" charset="0"/>
              </a:rPr>
              <a:t>साधनसामग्रीची</a:t>
            </a:r>
            <a:r>
              <a:rPr lang="mr-IN" sz="1200" b="0" i="0" u="none" strike="noStrike" dirty="0">
                <a:solidFill>
                  <a:srgbClr val="000000"/>
                </a:solidFill>
                <a:effectLst/>
                <a:latin typeface="Arial" panose="020B0604020202020204" pitchFamily="34" charset="0"/>
              </a:rPr>
              <a:t> आवश्यकता असते. त्यांचा योग्य प्रकारे उपयोग करणे याला 'व्यवस्थापन असे म्हटले जाते. व्यवस्थापन ही अतिशय व्यापक प्रक्रिया आहे. ज्यामध्ये </a:t>
            </a:r>
            <a:r>
              <a:rPr lang="mr-IN" sz="1200" b="0" i="0" u="none" strike="noStrike" dirty="0" err="1">
                <a:solidFill>
                  <a:srgbClr val="000000"/>
                </a:solidFill>
                <a:effectLst/>
                <a:latin typeface="Arial" panose="020B0604020202020204" pitchFamily="34" charset="0"/>
              </a:rPr>
              <a:t>प्रामुख्याने</a:t>
            </a:r>
            <a:r>
              <a:rPr lang="mr-IN" sz="1200" b="0" i="0" u="none" strike="noStrike" dirty="0">
                <a:solidFill>
                  <a:srgbClr val="000000"/>
                </a:solidFill>
                <a:effectLst/>
                <a:latin typeface="Arial" panose="020B0604020202020204" pitchFamily="34" charset="0"/>
              </a:rPr>
              <a:t> व्यवसायाशी निगडित व्यवस्थापकीय कार्यांचा </a:t>
            </a:r>
            <a:r>
              <a:rPr lang="mr-IN" sz="1200" b="0" i="0" u="none" strike="noStrike" dirty="0" err="1">
                <a:solidFill>
                  <a:srgbClr val="000000"/>
                </a:solidFill>
                <a:effectLst/>
                <a:latin typeface="Arial" panose="020B0604020202020204" pitchFamily="34" charset="0"/>
              </a:rPr>
              <a:t>प्रामुख्याने</a:t>
            </a:r>
            <a:r>
              <a:rPr lang="mr-IN" sz="1200" b="0" i="0" u="none" strike="noStrike" dirty="0">
                <a:solidFill>
                  <a:srgbClr val="000000"/>
                </a:solidFill>
                <a:effectLst/>
                <a:latin typeface="Arial" panose="020B0604020202020204" pitchFamily="34" charset="0"/>
              </a:rPr>
              <a:t> विचार करण्यात येतो, संघटन, नियोजन, नियंत्रण, समन्वय आणि मार्गदर्शन ही व्यवस्थापनाची कार्ये आहेत. कर्मचारी हा </a:t>
            </a:r>
            <a:r>
              <a:rPr lang="mr-IN" sz="1200" b="0" i="0" u="none" strike="noStrike" dirty="0" err="1">
                <a:solidFill>
                  <a:srgbClr val="000000"/>
                </a:solidFill>
                <a:effectLst/>
                <a:latin typeface="Arial" panose="020B0604020202020204" pitchFamily="34" charset="0"/>
              </a:rPr>
              <a:t>समाजशील</a:t>
            </a:r>
            <a:r>
              <a:rPr lang="mr-IN" sz="1200" b="0" i="0" u="none" strike="noStrike" dirty="0">
                <a:solidFill>
                  <a:srgbClr val="000000"/>
                </a:solidFill>
                <a:effectLst/>
                <a:latin typeface="Arial" panose="020B0604020202020204" pitchFamily="34" charset="0"/>
              </a:rPr>
              <a:t> घटक आहे. समूहात राहून काम करणे त्या व्यक्तीला आवडते. त्यामुळे आपल्या मर्यादांवर मात करणे त्या </a:t>
            </a:r>
            <a:r>
              <a:rPr lang="mr-IN" sz="1200" b="0" i="0" u="none" strike="noStrike" dirty="0" err="1">
                <a:solidFill>
                  <a:srgbClr val="000000"/>
                </a:solidFill>
                <a:effectLst/>
                <a:latin typeface="Arial" panose="020B0604020202020204" pitchFamily="34" charset="0"/>
              </a:rPr>
              <a:t>कर्मचाऱ्यांना</a:t>
            </a:r>
            <a:r>
              <a:rPr lang="mr-IN" sz="1200" b="0" i="0" u="none" strike="noStrike" dirty="0">
                <a:solidFill>
                  <a:srgbClr val="000000"/>
                </a:solidFill>
                <a:effectLst/>
                <a:latin typeface="Arial" panose="020B0604020202020204" pitchFamily="34" charset="0"/>
              </a:rPr>
              <a:t> सहज शक्य होते आणि आपली उद्दिष्टे साध्य करू शकतो. म्हणून तर सामाजिक घटकांच्या परस्पर सहकार्याने सामंजस्य व समन्वयाने व्यक्ती आपली उद्दिष्टे परिणामकारक व यशस्वीपणे पूर्ण करते.</a:t>
            </a:r>
            <a:endParaRPr lang="mr-IN" sz="1200" b="0" dirty="0">
              <a:effectLst/>
            </a:endParaRPr>
          </a:p>
          <a:p>
            <a:br>
              <a:rPr lang="mr-IN" sz="1200" b="0" dirty="0">
                <a:effectLst/>
              </a:rPr>
            </a:br>
            <a:endParaRPr kumimoji="0" lang="en-IN" sz="1400" b="0" i="0" u="none" strike="noStrike" kern="0" cap="none" spc="-1" normalizeH="0" baseline="0" noProof="0" dirty="0">
              <a:ln>
                <a:noFill/>
              </a:ln>
              <a:solidFill>
                <a:prstClr val="black"/>
              </a:solidFill>
              <a:effectLst/>
              <a:uLnTx/>
              <a:uFillTx/>
              <a:latin typeface="Arial"/>
              <a:ea typeface="+mn-ea"/>
              <a:cs typeface="+mn-cs"/>
            </a:endParaRPr>
          </a:p>
          <a:p>
            <a:pPr marL="0" marR="0" lvl="0" indent="0" defTabSz="514350" eaLnBrk="1" fontAlgn="auto" latinLnBrk="0" hangingPunct="1">
              <a:lnSpc>
                <a:spcPct val="100000"/>
              </a:lnSpc>
              <a:spcBef>
                <a:spcPts val="0"/>
              </a:spcBef>
              <a:spcAft>
                <a:spcPts val="0"/>
              </a:spcAft>
              <a:buClrTx/>
              <a:buSzTx/>
              <a:buFontTx/>
              <a:buNone/>
              <a:tabLst/>
              <a:defRPr/>
            </a:pPr>
            <a:r>
              <a:rPr kumimoji="0" lang="en-IN" sz="1400" b="0" i="0" u="none" strike="noStrike" kern="0" cap="none" spc="-1" normalizeH="0" baseline="0" noProof="0" dirty="0">
                <a:ln>
                  <a:noFill/>
                </a:ln>
                <a:solidFill>
                  <a:srgbClr val="000000"/>
                </a:solidFill>
                <a:effectLst/>
                <a:uLnTx/>
                <a:uFillTx/>
                <a:latin typeface="Arial"/>
                <a:ea typeface="DejaVu Sans"/>
                <a:cs typeface="+mn-cs"/>
              </a:rPr>
              <a:t>				</a:t>
            </a:r>
            <a:endParaRPr kumimoji="0" lang="en-IN" sz="1400" b="0" i="0" u="none" strike="noStrike" kern="0" cap="none" spc="-1"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088201203"/>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2895600" y="895350"/>
            <a:ext cx="5867399" cy="3190441"/>
          </a:xfrm>
          <a:prstGeom prst="rect">
            <a:avLst/>
          </a:prstGeom>
          <a:noFill/>
          <a:ln>
            <a:noFill/>
          </a:ln>
          <a:effectLst/>
        </p:spPr>
        <p:txBody>
          <a:bodyPr wrap="square" lIns="50625" tIns="25313" rIns="50625" bIns="25313">
            <a:spAutoFit/>
          </a:bodyPr>
          <a:lstStyle/>
          <a:p>
            <a:pPr rtl="0">
              <a:spcBef>
                <a:spcPts val="0"/>
              </a:spcBef>
              <a:spcAft>
                <a:spcPts val="0"/>
              </a:spcAft>
            </a:pPr>
            <a:endParaRPr lang="en-IN" sz="1200" b="1" dirty="0">
              <a:latin typeface="Century Schoolbook"/>
              <a:ea typeface="+mn-lt"/>
              <a:cs typeface="+mn-lt"/>
            </a:endParaRPr>
          </a:p>
          <a:p>
            <a:pPr rtl="0">
              <a:spcBef>
                <a:spcPts val="0"/>
              </a:spcBef>
              <a:spcAft>
                <a:spcPts val="0"/>
              </a:spcAft>
            </a:pPr>
            <a:r>
              <a:rPr lang="en-IN" sz="1200" b="1" dirty="0" err="1">
                <a:latin typeface="Century Schoolbook"/>
                <a:ea typeface="+mn-lt"/>
                <a:cs typeface="+mn-lt"/>
              </a:rPr>
              <a:t>व्यवस्थापन</a:t>
            </a:r>
            <a:r>
              <a:rPr lang="en-US" sz="1200" b="1" dirty="0">
                <a:latin typeface="Century Schoolbook"/>
                <a:ea typeface="+mn-lt"/>
                <a:cs typeface="+mn-lt"/>
              </a:rPr>
              <a:t> </a:t>
            </a:r>
            <a:r>
              <a:rPr lang="en-US" sz="1200" b="1" dirty="0" err="1"/>
              <a:t>व्याख्या</a:t>
            </a:r>
            <a:r>
              <a:rPr lang="en-US" sz="1200" b="1" dirty="0"/>
              <a:t> </a:t>
            </a:r>
            <a:r>
              <a:rPr lang="mr-IN" sz="1200" b="1" dirty="0"/>
              <a:t>-</a:t>
            </a:r>
            <a:r>
              <a:rPr lang="en-US" sz="1200" b="1" i="0" u="none" strike="noStrike" dirty="0">
                <a:solidFill>
                  <a:srgbClr val="000000"/>
                </a:solidFill>
                <a:effectLst/>
                <a:latin typeface="Times New Roman" panose="02020603050405020304" pitchFamily="18" charset="0"/>
              </a:rPr>
              <a:t>DEFINITION OF MANAGEMENT</a:t>
            </a:r>
            <a:endParaRPr lang="mr-IN" sz="1200" b="1" i="0" u="none" strike="noStrike" dirty="0">
              <a:solidFill>
                <a:srgbClr val="000000"/>
              </a:solidFill>
              <a:effectLst/>
              <a:latin typeface="Times New Roman" panose="02020603050405020304" pitchFamily="18" charset="0"/>
            </a:endParaRPr>
          </a:p>
          <a:p>
            <a:pPr rtl="0">
              <a:spcBef>
                <a:spcPts val="0"/>
              </a:spcBef>
              <a:spcAft>
                <a:spcPts val="0"/>
              </a:spcAft>
            </a:pPr>
            <a:endParaRPr lang="mr-IN" sz="1200" b="1" dirty="0">
              <a:solidFill>
                <a:srgbClr val="000000"/>
              </a:solidFill>
              <a:latin typeface="Times New Roman" panose="02020603050405020304" pitchFamily="18" charset="0"/>
            </a:endParaRPr>
          </a:p>
          <a:p>
            <a:pPr algn="just"/>
            <a:r>
              <a:rPr lang="en-US" sz="1200" dirty="0">
                <a:latin typeface="Century Schoolbook"/>
                <a:ea typeface="+mn-lt"/>
                <a:cs typeface="+mn-lt"/>
              </a:rPr>
              <a:t>"</a:t>
            </a:r>
            <a:r>
              <a:rPr lang="en-IN" sz="1200" dirty="0" err="1">
                <a:latin typeface="Century Schoolbook"/>
                <a:ea typeface="+mn-lt"/>
                <a:cs typeface="+mn-lt"/>
              </a:rPr>
              <a:t>व्यवस्थापन</a:t>
            </a:r>
            <a:r>
              <a:rPr lang="en-US" sz="1200" dirty="0">
                <a:latin typeface="Century Schoolbook"/>
                <a:ea typeface="+mn-lt"/>
                <a:cs typeface="+mn-lt"/>
              </a:rPr>
              <a:t> </a:t>
            </a:r>
            <a:r>
              <a:rPr lang="en-US" sz="1200" dirty="0" err="1">
                <a:latin typeface="Century Schoolbook"/>
                <a:ea typeface="+mn-lt"/>
                <a:cs typeface="+mn-lt"/>
              </a:rPr>
              <a:t>ही</a:t>
            </a:r>
            <a:r>
              <a:rPr lang="en-US" sz="1200" dirty="0">
                <a:latin typeface="Century Schoolbook"/>
                <a:ea typeface="+mn-lt"/>
                <a:cs typeface="+mn-lt"/>
              </a:rPr>
              <a:t> </a:t>
            </a:r>
            <a:r>
              <a:rPr lang="en-US" sz="1200" dirty="0" err="1">
                <a:latin typeface="Century Schoolbook"/>
                <a:ea typeface="+mn-lt"/>
                <a:cs typeface="+mn-lt"/>
              </a:rPr>
              <a:t>अशी</a:t>
            </a:r>
            <a:r>
              <a:rPr lang="en-US" sz="1200" dirty="0">
                <a:latin typeface="Century Schoolbook"/>
                <a:ea typeface="+mn-lt"/>
                <a:cs typeface="+mn-lt"/>
              </a:rPr>
              <a:t> </a:t>
            </a:r>
            <a:r>
              <a:rPr lang="en-US" sz="1200" dirty="0" err="1">
                <a:latin typeface="Century Schoolbook"/>
                <a:ea typeface="+mn-lt"/>
                <a:cs typeface="+mn-lt"/>
              </a:rPr>
              <a:t>एक</a:t>
            </a:r>
            <a:r>
              <a:rPr lang="en-US" sz="1200" dirty="0">
                <a:latin typeface="Century Schoolbook"/>
                <a:ea typeface="+mn-lt"/>
                <a:cs typeface="+mn-lt"/>
              </a:rPr>
              <a:t> </a:t>
            </a:r>
            <a:r>
              <a:rPr lang="en-US" sz="1200" dirty="0" err="1">
                <a:latin typeface="Century Schoolbook"/>
                <a:ea typeface="+mn-lt"/>
                <a:cs typeface="+mn-lt"/>
              </a:rPr>
              <a:t>प्रक्रिया</a:t>
            </a:r>
            <a:r>
              <a:rPr lang="en-US" sz="1200" dirty="0">
                <a:latin typeface="Century Schoolbook"/>
                <a:ea typeface="+mn-lt"/>
                <a:cs typeface="+mn-lt"/>
              </a:rPr>
              <a:t> </a:t>
            </a:r>
            <a:r>
              <a:rPr lang="en-US" sz="1200" dirty="0" err="1">
                <a:latin typeface="Century Schoolbook"/>
                <a:ea typeface="+mn-lt"/>
                <a:cs typeface="+mn-lt"/>
              </a:rPr>
              <a:t>आहे</a:t>
            </a:r>
            <a:r>
              <a:rPr lang="en-US" sz="1200" dirty="0">
                <a:latin typeface="Century Schoolbook"/>
                <a:ea typeface="+mn-lt"/>
                <a:cs typeface="+mn-lt"/>
              </a:rPr>
              <a:t> </a:t>
            </a:r>
            <a:r>
              <a:rPr lang="en-US" sz="1200" dirty="0" err="1">
                <a:latin typeface="Century Schoolbook"/>
                <a:ea typeface="+mn-lt"/>
                <a:cs typeface="+mn-lt"/>
              </a:rPr>
              <a:t>की</a:t>
            </a:r>
            <a:r>
              <a:rPr lang="en-US" sz="1200" dirty="0">
                <a:latin typeface="Century Schoolbook"/>
                <a:ea typeface="+mn-lt"/>
                <a:cs typeface="+mn-lt"/>
              </a:rPr>
              <a:t>, </a:t>
            </a:r>
            <a:r>
              <a:rPr lang="en-US" sz="1200" dirty="0" err="1">
                <a:latin typeface="Century Schoolbook"/>
                <a:ea typeface="+mn-lt"/>
                <a:cs typeface="+mn-lt"/>
              </a:rPr>
              <a:t>ज्यामध्ये</a:t>
            </a:r>
            <a:r>
              <a:rPr lang="en-US" sz="1200" dirty="0">
                <a:latin typeface="Century Schoolbook"/>
                <a:ea typeface="+mn-lt"/>
                <a:cs typeface="+mn-lt"/>
              </a:rPr>
              <a:t> </a:t>
            </a:r>
            <a:r>
              <a:rPr lang="en-US" sz="1200" dirty="0" err="1">
                <a:latin typeface="Century Schoolbook"/>
                <a:ea typeface="+mn-lt"/>
                <a:cs typeface="+mn-lt"/>
              </a:rPr>
              <a:t>योजना</a:t>
            </a:r>
            <a:r>
              <a:rPr lang="en-US" sz="1200" dirty="0">
                <a:latin typeface="Century Schoolbook"/>
                <a:ea typeface="+mn-lt"/>
                <a:cs typeface="+mn-lt"/>
              </a:rPr>
              <a:t> </a:t>
            </a:r>
            <a:r>
              <a:rPr lang="en-US" sz="1200" dirty="0" err="1">
                <a:latin typeface="Century Schoolbook"/>
                <a:ea typeface="+mn-lt"/>
                <a:cs typeface="+mn-lt"/>
              </a:rPr>
              <a:t>तयार</a:t>
            </a:r>
            <a:r>
              <a:rPr lang="en-US" sz="1200" dirty="0">
                <a:latin typeface="Century Schoolbook"/>
                <a:ea typeface="+mn-lt"/>
                <a:cs typeface="+mn-lt"/>
              </a:rPr>
              <a:t> </a:t>
            </a:r>
            <a:r>
              <a:rPr lang="en-US" sz="1200" dirty="0" err="1">
                <a:latin typeface="Century Schoolbook"/>
                <a:ea typeface="+mn-lt"/>
                <a:cs typeface="+mn-lt"/>
              </a:rPr>
              <a:t>करणे</a:t>
            </a:r>
            <a:r>
              <a:rPr lang="en-US" sz="1200" dirty="0">
                <a:latin typeface="Century Schoolbook"/>
                <a:ea typeface="+mn-lt"/>
                <a:cs typeface="+mn-lt"/>
              </a:rPr>
              <a:t>, </a:t>
            </a:r>
            <a:r>
              <a:rPr lang="en-US" sz="1200" dirty="0" err="1">
                <a:latin typeface="Century Schoolbook"/>
                <a:ea typeface="+mn-lt"/>
                <a:cs typeface="+mn-lt"/>
              </a:rPr>
              <a:t>संघटना</a:t>
            </a:r>
            <a:r>
              <a:rPr lang="en-US" sz="1200" dirty="0">
                <a:latin typeface="Century Schoolbook"/>
                <a:ea typeface="+mn-lt"/>
                <a:cs typeface="+mn-lt"/>
              </a:rPr>
              <a:t> </a:t>
            </a:r>
            <a:r>
              <a:rPr lang="en-US" sz="1200" dirty="0" err="1">
                <a:latin typeface="Century Schoolbook"/>
                <a:ea typeface="+mn-lt"/>
                <a:cs typeface="+mn-lt"/>
              </a:rPr>
              <a:t>निर्माण</a:t>
            </a:r>
            <a:r>
              <a:rPr lang="en-US" sz="1200" dirty="0">
                <a:latin typeface="Century Schoolbook"/>
                <a:ea typeface="+mn-lt"/>
                <a:cs typeface="+mn-lt"/>
              </a:rPr>
              <a:t> </a:t>
            </a:r>
            <a:r>
              <a:rPr lang="en-US" sz="1200" dirty="0" err="1">
                <a:latin typeface="Century Schoolbook"/>
                <a:ea typeface="+mn-lt"/>
                <a:cs typeface="+mn-lt"/>
              </a:rPr>
              <a:t>करणे</a:t>
            </a:r>
            <a:r>
              <a:rPr lang="en-US" sz="1200" dirty="0">
                <a:latin typeface="Century Schoolbook"/>
                <a:ea typeface="+mn-lt"/>
                <a:cs typeface="+mn-lt"/>
              </a:rPr>
              <a:t>, </a:t>
            </a:r>
            <a:r>
              <a:rPr lang="en-US" sz="1200" dirty="0" err="1">
                <a:latin typeface="Century Schoolbook"/>
                <a:ea typeface="+mn-lt"/>
                <a:cs typeface="+mn-lt"/>
              </a:rPr>
              <a:t>कर्मचाऱ्यांना</a:t>
            </a:r>
            <a:r>
              <a:rPr lang="en-US" sz="1200" dirty="0">
                <a:latin typeface="Century Schoolbook"/>
                <a:ea typeface="+mn-lt"/>
                <a:cs typeface="+mn-lt"/>
              </a:rPr>
              <a:t> </a:t>
            </a:r>
            <a:r>
              <a:rPr lang="en-US" sz="1200" dirty="0" err="1">
                <a:latin typeface="Century Schoolbook"/>
                <a:ea typeface="+mn-lt"/>
                <a:cs typeface="+mn-lt"/>
              </a:rPr>
              <a:t>प्रोत्साहन</a:t>
            </a:r>
            <a:r>
              <a:rPr lang="en-US" sz="1200" dirty="0">
                <a:latin typeface="Century Schoolbook"/>
                <a:ea typeface="+mn-lt"/>
                <a:cs typeface="+mn-lt"/>
              </a:rPr>
              <a:t> </a:t>
            </a:r>
            <a:r>
              <a:rPr lang="en-US" sz="1200" dirty="0" err="1">
                <a:latin typeface="Century Schoolbook"/>
                <a:ea typeface="+mn-lt"/>
                <a:cs typeface="+mn-lt"/>
              </a:rPr>
              <a:t>करणे</a:t>
            </a:r>
            <a:r>
              <a:rPr lang="en-US" sz="1200" dirty="0">
                <a:latin typeface="Century Schoolbook"/>
                <a:ea typeface="+mn-lt"/>
                <a:cs typeface="+mn-lt"/>
              </a:rPr>
              <a:t> </a:t>
            </a:r>
            <a:r>
              <a:rPr lang="en-US" sz="1200" dirty="0" err="1">
                <a:latin typeface="Century Schoolbook"/>
                <a:ea typeface="+mn-lt"/>
                <a:cs typeface="+mn-lt"/>
              </a:rPr>
              <a:t>आणि</a:t>
            </a:r>
            <a:r>
              <a:rPr lang="en-US" sz="1200" dirty="0">
                <a:latin typeface="Century Schoolbook"/>
                <a:ea typeface="+mn-lt"/>
                <a:cs typeface="+mn-lt"/>
              </a:rPr>
              <a:t> </a:t>
            </a:r>
            <a:r>
              <a:rPr lang="en-US" sz="1200" dirty="0" err="1">
                <a:latin typeface="Century Schoolbook"/>
                <a:ea typeface="+mn-lt"/>
                <a:cs typeface="+mn-lt"/>
              </a:rPr>
              <a:t>पूर्वनियोजित</a:t>
            </a:r>
            <a:r>
              <a:rPr lang="en-US" sz="1200" dirty="0">
                <a:latin typeface="Century Schoolbook"/>
                <a:ea typeface="+mn-lt"/>
                <a:cs typeface="+mn-lt"/>
              </a:rPr>
              <a:t> </a:t>
            </a:r>
            <a:r>
              <a:rPr lang="en-US" sz="1200" dirty="0" err="1">
                <a:latin typeface="Century Schoolbook"/>
                <a:ea typeface="+mn-lt"/>
                <a:cs typeface="+mn-lt"/>
              </a:rPr>
              <a:t>उद्दिष्टे</a:t>
            </a:r>
            <a:r>
              <a:rPr lang="en-US" sz="1200" dirty="0">
                <a:latin typeface="Century Schoolbook"/>
                <a:ea typeface="+mn-lt"/>
                <a:cs typeface="+mn-lt"/>
              </a:rPr>
              <a:t> </a:t>
            </a:r>
            <a:r>
              <a:rPr lang="en-US" sz="1200" dirty="0" err="1">
                <a:latin typeface="Century Schoolbook"/>
                <a:ea typeface="+mn-lt"/>
                <a:cs typeface="+mn-lt"/>
              </a:rPr>
              <a:t>प्राप्त</a:t>
            </a:r>
            <a:r>
              <a:rPr lang="en-US" sz="1200" dirty="0">
                <a:latin typeface="Century Schoolbook"/>
                <a:ea typeface="+mn-lt"/>
                <a:cs typeface="+mn-lt"/>
              </a:rPr>
              <a:t> </a:t>
            </a:r>
            <a:r>
              <a:rPr lang="en-US" sz="1200" dirty="0" err="1">
                <a:latin typeface="Century Schoolbook"/>
                <a:ea typeface="+mn-lt"/>
                <a:cs typeface="+mn-lt"/>
              </a:rPr>
              <a:t>व्हावी</a:t>
            </a:r>
            <a:r>
              <a:rPr lang="en-US" sz="1200" dirty="0">
                <a:latin typeface="Century Schoolbook"/>
                <a:ea typeface="+mn-lt"/>
                <a:cs typeface="+mn-lt"/>
              </a:rPr>
              <a:t> </a:t>
            </a:r>
            <a:r>
              <a:rPr lang="en-US" sz="1200" dirty="0" err="1">
                <a:latin typeface="Century Schoolbook"/>
                <a:ea typeface="+mn-lt"/>
                <a:cs typeface="+mn-lt"/>
              </a:rPr>
              <a:t>म्हणून</a:t>
            </a:r>
            <a:r>
              <a:rPr lang="en-US" sz="1200" dirty="0">
                <a:latin typeface="Century Schoolbook"/>
                <a:ea typeface="+mn-lt"/>
                <a:cs typeface="+mn-lt"/>
              </a:rPr>
              <a:t> </a:t>
            </a:r>
            <a:r>
              <a:rPr lang="en-US" sz="1200" dirty="0" err="1">
                <a:latin typeface="Century Schoolbook"/>
                <a:ea typeface="+mn-lt"/>
                <a:cs typeface="+mn-lt"/>
              </a:rPr>
              <a:t>या</a:t>
            </a:r>
            <a:r>
              <a:rPr lang="en-US" sz="1200" dirty="0">
                <a:latin typeface="Century Schoolbook"/>
                <a:ea typeface="+mn-lt"/>
                <a:cs typeface="+mn-lt"/>
              </a:rPr>
              <a:t> </a:t>
            </a:r>
            <a:r>
              <a:rPr lang="en-US" sz="1200" dirty="0" err="1">
                <a:latin typeface="Century Schoolbook"/>
                <a:ea typeface="+mn-lt"/>
                <a:cs typeface="+mn-lt"/>
              </a:rPr>
              <a:t>प्रत्येक</a:t>
            </a:r>
            <a:r>
              <a:rPr lang="en-US" sz="1200" dirty="0">
                <a:latin typeface="Century Schoolbook"/>
                <a:ea typeface="+mn-lt"/>
                <a:cs typeface="+mn-lt"/>
              </a:rPr>
              <a:t> </a:t>
            </a:r>
            <a:r>
              <a:rPr lang="en-US" sz="1200" dirty="0" err="1">
                <a:latin typeface="Century Schoolbook"/>
                <a:ea typeface="+mn-lt"/>
                <a:cs typeface="+mn-lt"/>
              </a:rPr>
              <a:t>कार्यामध्ये</a:t>
            </a:r>
            <a:r>
              <a:rPr lang="en-US" sz="1200" dirty="0">
                <a:latin typeface="Century Schoolbook"/>
                <a:ea typeface="+mn-lt"/>
                <a:cs typeface="+mn-lt"/>
              </a:rPr>
              <a:t> </a:t>
            </a:r>
            <a:r>
              <a:rPr lang="en-US" sz="1200" dirty="0" err="1">
                <a:latin typeface="Century Schoolbook"/>
                <a:ea typeface="+mn-lt"/>
                <a:cs typeface="+mn-lt"/>
              </a:rPr>
              <a:t>कला</a:t>
            </a:r>
            <a:r>
              <a:rPr lang="en-US" sz="1200" dirty="0">
                <a:latin typeface="Century Schoolbook"/>
                <a:ea typeface="+mn-lt"/>
                <a:cs typeface="+mn-lt"/>
              </a:rPr>
              <a:t> व </a:t>
            </a:r>
            <a:r>
              <a:rPr lang="en-US" sz="1200" dirty="0" err="1">
                <a:latin typeface="Century Schoolbook"/>
                <a:ea typeface="+mn-lt"/>
                <a:cs typeface="+mn-lt"/>
              </a:rPr>
              <a:t>शास्त्राचा</a:t>
            </a:r>
            <a:r>
              <a:rPr lang="en-US" sz="1200" dirty="0">
                <a:latin typeface="Century Schoolbook"/>
                <a:ea typeface="+mn-lt"/>
                <a:cs typeface="+mn-lt"/>
              </a:rPr>
              <a:t> </a:t>
            </a:r>
            <a:r>
              <a:rPr lang="en-US" sz="1200" dirty="0" err="1">
                <a:latin typeface="Century Schoolbook"/>
                <a:ea typeface="+mn-lt"/>
                <a:cs typeface="+mn-lt"/>
              </a:rPr>
              <a:t>उपयोग</a:t>
            </a:r>
            <a:r>
              <a:rPr lang="en-US" sz="1200" dirty="0">
                <a:latin typeface="Century Schoolbook"/>
                <a:ea typeface="+mn-lt"/>
                <a:cs typeface="+mn-lt"/>
              </a:rPr>
              <a:t> </a:t>
            </a:r>
            <a:r>
              <a:rPr lang="en-US" sz="1200" dirty="0" err="1">
                <a:latin typeface="Century Schoolbook"/>
                <a:ea typeface="+mn-lt"/>
                <a:cs typeface="+mn-lt"/>
              </a:rPr>
              <a:t>करणे</a:t>
            </a:r>
            <a:r>
              <a:rPr lang="en-US" sz="1200" dirty="0">
                <a:latin typeface="Century Schoolbook"/>
                <a:ea typeface="+mn-lt"/>
                <a:cs typeface="+mn-lt"/>
              </a:rPr>
              <a:t> </a:t>
            </a:r>
            <a:r>
              <a:rPr lang="en-US" sz="1200" dirty="0" err="1">
                <a:latin typeface="Century Schoolbook"/>
                <a:ea typeface="+mn-lt"/>
                <a:cs typeface="+mn-lt"/>
              </a:rPr>
              <a:t>हे</a:t>
            </a:r>
            <a:r>
              <a:rPr lang="en-US" sz="1200" dirty="0">
                <a:latin typeface="Century Schoolbook"/>
                <a:ea typeface="+mn-lt"/>
                <a:cs typeface="+mn-lt"/>
              </a:rPr>
              <a:t> </a:t>
            </a:r>
            <a:r>
              <a:rPr lang="en-US" sz="1200" dirty="0" err="1">
                <a:latin typeface="Century Schoolbook"/>
                <a:ea typeface="+mn-lt"/>
                <a:cs typeface="+mn-lt"/>
              </a:rPr>
              <a:t>अभिप्रेत</a:t>
            </a:r>
            <a:r>
              <a:rPr lang="en-US" sz="1200" dirty="0">
                <a:latin typeface="Century Schoolbook"/>
                <a:ea typeface="+mn-lt"/>
                <a:cs typeface="+mn-lt"/>
              </a:rPr>
              <a:t> </a:t>
            </a:r>
            <a:r>
              <a:rPr lang="en-US" sz="1200" dirty="0" err="1">
                <a:latin typeface="Century Schoolbook"/>
                <a:ea typeface="+mn-lt"/>
                <a:cs typeface="+mn-lt"/>
              </a:rPr>
              <a:t>आहे</a:t>
            </a:r>
            <a:r>
              <a:rPr lang="en-US" sz="1200" dirty="0">
                <a:latin typeface="Century Schoolbook"/>
                <a:ea typeface="+mn-lt"/>
                <a:cs typeface="+mn-lt"/>
              </a:rPr>
              <a:t>."</a:t>
            </a:r>
          </a:p>
          <a:p>
            <a:r>
              <a:rPr lang="en-US" sz="1200" dirty="0">
                <a:latin typeface="Century Schoolbook"/>
                <a:ea typeface="+mn-lt"/>
                <a:cs typeface="+mn-lt"/>
              </a:rPr>
              <a:t>-</a:t>
            </a:r>
            <a:r>
              <a:rPr lang="en-US" sz="1200" dirty="0" err="1">
                <a:latin typeface="Century Schoolbook"/>
                <a:ea typeface="+mn-lt"/>
                <a:cs typeface="+mn-lt"/>
              </a:rPr>
              <a:t>जॉर्ज</a:t>
            </a:r>
            <a:r>
              <a:rPr lang="en-US" sz="1200" dirty="0">
                <a:latin typeface="Century Schoolbook"/>
                <a:ea typeface="+mn-lt"/>
                <a:cs typeface="+mn-lt"/>
              </a:rPr>
              <a:t> </a:t>
            </a:r>
            <a:r>
              <a:rPr lang="en-IN" sz="1200" dirty="0" err="1">
                <a:latin typeface="Century Schoolbook"/>
                <a:ea typeface="+mn-lt"/>
                <a:cs typeface="+mn-lt"/>
              </a:rPr>
              <a:t>टेरी</a:t>
            </a:r>
            <a:r>
              <a:rPr lang="en-US" sz="1200" dirty="0">
                <a:latin typeface="Century Schoolbook"/>
                <a:ea typeface="+mn-lt"/>
                <a:cs typeface="+mn-lt"/>
              </a:rPr>
              <a:t>.</a:t>
            </a:r>
            <a:endParaRPr lang="en-US" sz="1200" dirty="0"/>
          </a:p>
          <a:p>
            <a:pPr rtl="0">
              <a:spcBef>
                <a:spcPts val="0"/>
              </a:spcBef>
              <a:spcAft>
                <a:spcPts val="0"/>
              </a:spcAft>
            </a:pPr>
            <a:r>
              <a:rPr lang="mr-IN" sz="1200" b="1" dirty="0">
                <a:effectLst/>
              </a:rPr>
              <a:t> </a:t>
            </a:r>
            <a:endParaRPr lang="mr-IN" sz="1200" dirty="0">
              <a:latin typeface="Century Schoolbook"/>
              <a:ea typeface="+mn-lt"/>
              <a:cs typeface="+mn-lt"/>
            </a:endParaRPr>
          </a:p>
          <a:p>
            <a:pPr algn="just"/>
            <a:r>
              <a:rPr lang="mr-IN" sz="1200" dirty="0">
                <a:latin typeface="Century Schoolbook"/>
                <a:ea typeface="+mn-lt"/>
                <a:cs typeface="+mn-lt"/>
              </a:rPr>
              <a:t>	</a:t>
            </a:r>
            <a:r>
              <a:rPr lang="en-US" sz="1200" dirty="0">
                <a:latin typeface="Century Schoolbook"/>
                <a:ea typeface="+mn-lt"/>
                <a:cs typeface="+mn-lt"/>
              </a:rPr>
              <a:t>"</a:t>
            </a:r>
            <a:r>
              <a:rPr lang="en-US" sz="1200" dirty="0" err="1">
                <a:latin typeface="Century Schoolbook"/>
                <a:ea typeface="+mn-lt"/>
                <a:cs typeface="+mn-lt"/>
              </a:rPr>
              <a:t>व्यवसायातील</a:t>
            </a:r>
            <a:r>
              <a:rPr lang="en-US" sz="1200" dirty="0">
                <a:latin typeface="Century Schoolbook"/>
                <a:ea typeface="+mn-lt"/>
                <a:cs typeface="+mn-lt"/>
              </a:rPr>
              <a:t> </a:t>
            </a:r>
            <a:r>
              <a:rPr lang="en-US" sz="1200" dirty="0" err="1">
                <a:latin typeface="Century Schoolbook"/>
                <a:ea typeface="+mn-lt"/>
                <a:cs typeface="+mn-lt"/>
              </a:rPr>
              <a:t>घडामोडीचा</a:t>
            </a:r>
            <a:r>
              <a:rPr lang="en-US" sz="1200" dirty="0">
                <a:latin typeface="Century Schoolbook"/>
                <a:ea typeface="+mn-lt"/>
                <a:cs typeface="+mn-lt"/>
              </a:rPr>
              <a:t> </a:t>
            </a:r>
            <a:r>
              <a:rPr lang="en-US" sz="1200" dirty="0" err="1">
                <a:latin typeface="Century Schoolbook"/>
                <a:ea typeface="+mn-lt"/>
                <a:cs typeface="+mn-lt"/>
              </a:rPr>
              <a:t>अंदाज</a:t>
            </a:r>
            <a:r>
              <a:rPr lang="en-US" sz="1200" dirty="0">
                <a:latin typeface="Century Schoolbook"/>
                <a:ea typeface="+mn-lt"/>
                <a:cs typeface="+mn-lt"/>
              </a:rPr>
              <a:t> </a:t>
            </a:r>
            <a:r>
              <a:rPr lang="en-US" sz="1200" dirty="0" err="1">
                <a:latin typeface="Century Schoolbook"/>
                <a:ea typeface="+mn-lt"/>
                <a:cs typeface="+mn-lt"/>
              </a:rPr>
              <a:t>घेणे</a:t>
            </a:r>
            <a:r>
              <a:rPr lang="en-US" sz="1200" dirty="0">
                <a:latin typeface="Century Schoolbook"/>
                <a:ea typeface="+mn-lt"/>
                <a:cs typeface="+mn-lt"/>
              </a:rPr>
              <a:t>, </a:t>
            </a:r>
            <a:r>
              <a:rPr lang="en-US" sz="1200" dirty="0" err="1">
                <a:latin typeface="Century Schoolbook"/>
                <a:ea typeface="+mn-lt"/>
                <a:cs typeface="+mn-lt"/>
              </a:rPr>
              <a:t>कार्याचे</a:t>
            </a:r>
            <a:r>
              <a:rPr lang="en-US" sz="1200" dirty="0">
                <a:latin typeface="Century Schoolbook"/>
                <a:ea typeface="+mn-lt"/>
                <a:cs typeface="+mn-lt"/>
              </a:rPr>
              <a:t> </a:t>
            </a:r>
            <a:r>
              <a:rPr lang="en-US" sz="1200" dirty="0" err="1">
                <a:latin typeface="Century Schoolbook"/>
                <a:ea typeface="+mn-lt"/>
                <a:cs typeface="+mn-lt"/>
              </a:rPr>
              <a:t>नियोजन</a:t>
            </a:r>
            <a:r>
              <a:rPr lang="en-US" sz="1200" dirty="0">
                <a:latin typeface="Century Schoolbook"/>
                <a:ea typeface="+mn-lt"/>
                <a:cs typeface="+mn-lt"/>
              </a:rPr>
              <a:t> व </a:t>
            </a:r>
            <a:r>
              <a:rPr lang="en-US" sz="1200" dirty="0" err="1">
                <a:latin typeface="Century Schoolbook"/>
                <a:ea typeface="+mn-lt"/>
                <a:cs typeface="+mn-lt"/>
              </a:rPr>
              <a:t>संघटन</a:t>
            </a:r>
            <a:r>
              <a:rPr lang="en-US" sz="1200" dirty="0">
                <a:latin typeface="Century Schoolbook"/>
                <a:ea typeface="+mn-lt"/>
                <a:cs typeface="+mn-lt"/>
              </a:rPr>
              <a:t> </a:t>
            </a:r>
            <a:r>
              <a:rPr lang="en-US" sz="1200" dirty="0" err="1">
                <a:latin typeface="Century Schoolbook"/>
                <a:ea typeface="+mn-lt"/>
                <a:cs typeface="+mn-lt"/>
              </a:rPr>
              <a:t>करणे</a:t>
            </a:r>
            <a:r>
              <a:rPr lang="en-US" sz="1200" dirty="0">
                <a:latin typeface="Century Schoolbook"/>
                <a:ea typeface="+mn-lt"/>
                <a:cs typeface="+mn-lt"/>
              </a:rPr>
              <a:t>, </a:t>
            </a:r>
            <a:r>
              <a:rPr lang="en-US" sz="1200" dirty="0" err="1">
                <a:latin typeface="Century Schoolbook"/>
                <a:ea typeface="+mn-lt"/>
                <a:cs typeface="+mn-lt"/>
              </a:rPr>
              <a:t>सर्व</a:t>
            </a:r>
            <a:r>
              <a:rPr lang="en-US" sz="1200" dirty="0">
                <a:latin typeface="Century Schoolbook"/>
                <a:ea typeface="+mn-lt"/>
                <a:cs typeface="+mn-lt"/>
              </a:rPr>
              <a:t> </a:t>
            </a:r>
            <a:r>
              <a:rPr lang="mr-IN" sz="1200" dirty="0">
                <a:latin typeface="Century Schoolbook"/>
                <a:ea typeface="+mn-lt"/>
                <a:cs typeface="+mn-lt"/>
              </a:rPr>
              <a:t>   </a:t>
            </a:r>
            <a:r>
              <a:rPr lang="en-US" sz="1200" dirty="0" err="1">
                <a:latin typeface="Century Schoolbook"/>
                <a:ea typeface="+mn-lt"/>
                <a:cs typeface="+mn-lt"/>
              </a:rPr>
              <a:t>कार्यामध्ये</a:t>
            </a:r>
            <a:r>
              <a:rPr lang="en-US" sz="1200" dirty="0">
                <a:latin typeface="Century Schoolbook"/>
                <a:ea typeface="+mn-lt"/>
                <a:cs typeface="+mn-lt"/>
              </a:rPr>
              <a:t> </a:t>
            </a:r>
            <a:r>
              <a:rPr lang="en-US" sz="1200" dirty="0" err="1">
                <a:latin typeface="Century Schoolbook"/>
                <a:ea typeface="+mn-lt"/>
                <a:cs typeface="+mn-lt"/>
              </a:rPr>
              <a:t>समन्वय</a:t>
            </a:r>
            <a:r>
              <a:rPr lang="en-US" sz="1200" dirty="0">
                <a:latin typeface="Century Schoolbook"/>
                <a:ea typeface="+mn-lt"/>
                <a:cs typeface="+mn-lt"/>
              </a:rPr>
              <a:t> </a:t>
            </a:r>
            <a:r>
              <a:rPr lang="en-US" sz="1200" dirty="0" err="1">
                <a:latin typeface="Century Schoolbook"/>
                <a:ea typeface="+mn-lt"/>
                <a:cs typeface="+mn-lt"/>
              </a:rPr>
              <a:t>साधणे</a:t>
            </a:r>
            <a:r>
              <a:rPr lang="en-US" sz="1200" dirty="0">
                <a:latin typeface="Century Schoolbook"/>
                <a:ea typeface="+mn-lt"/>
                <a:cs typeface="+mn-lt"/>
              </a:rPr>
              <a:t> व </a:t>
            </a:r>
            <a:r>
              <a:rPr lang="en-US" sz="1200" dirty="0" err="1">
                <a:latin typeface="Century Schoolbook"/>
                <a:ea typeface="+mn-lt"/>
                <a:cs typeface="+mn-lt"/>
              </a:rPr>
              <a:t>कार्यावर</a:t>
            </a:r>
            <a:r>
              <a:rPr lang="en-US" sz="1200" dirty="0">
                <a:latin typeface="Century Schoolbook"/>
                <a:ea typeface="+mn-lt"/>
                <a:cs typeface="+mn-lt"/>
              </a:rPr>
              <a:t> </a:t>
            </a:r>
            <a:r>
              <a:rPr lang="en-US" sz="1200" dirty="0" err="1">
                <a:latin typeface="Century Schoolbook"/>
                <a:ea typeface="+mn-lt"/>
                <a:cs typeface="+mn-lt"/>
              </a:rPr>
              <a:t>नियंत्रण</a:t>
            </a:r>
            <a:r>
              <a:rPr lang="en-US" sz="1200" dirty="0">
                <a:latin typeface="Century Schoolbook"/>
                <a:ea typeface="+mn-lt"/>
                <a:cs typeface="+mn-lt"/>
              </a:rPr>
              <a:t> </a:t>
            </a:r>
            <a:r>
              <a:rPr lang="en-US" sz="1200" dirty="0" err="1">
                <a:latin typeface="Century Schoolbook"/>
                <a:ea typeface="+mn-lt"/>
                <a:cs typeface="+mn-lt"/>
              </a:rPr>
              <a:t>ठेवणे</a:t>
            </a:r>
            <a:r>
              <a:rPr lang="en-US" sz="1200" dirty="0">
                <a:latin typeface="Century Schoolbook"/>
                <a:ea typeface="+mn-lt"/>
                <a:cs typeface="+mn-lt"/>
              </a:rPr>
              <a:t> </a:t>
            </a:r>
            <a:r>
              <a:rPr lang="en-US" sz="1200" dirty="0" err="1">
                <a:latin typeface="Century Schoolbook"/>
                <a:ea typeface="+mn-lt"/>
                <a:cs typeface="+mn-lt"/>
              </a:rPr>
              <a:t>म्हणजे</a:t>
            </a:r>
            <a:r>
              <a:rPr lang="en-US" sz="1200" dirty="0">
                <a:latin typeface="Century Schoolbook"/>
                <a:ea typeface="+mn-lt"/>
                <a:cs typeface="+mn-lt"/>
              </a:rPr>
              <a:t> </a:t>
            </a:r>
            <a:r>
              <a:rPr lang="en-US" sz="1200" dirty="0" err="1">
                <a:latin typeface="Century Schoolbook"/>
                <a:ea typeface="+mn-lt"/>
                <a:cs typeface="+mn-lt"/>
              </a:rPr>
              <a:t>व्यवस्थापन</a:t>
            </a:r>
            <a:r>
              <a:rPr lang="en-US" sz="1200" dirty="0">
                <a:latin typeface="Century Schoolbook"/>
                <a:ea typeface="+mn-lt"/>
                <a:cs typeface="+mn-lt"/>
              </a:rPr>
              <a:t> </a:t>
            </a:r>
            <a:r>
              <a:rPr lang="en-US" sz="1200" dirty="0" err="1">
                <a:latin typeface="Century Schoolbook"/>
                <a:ea typeface="+mn-lt"/>
                <a:cs typeface="+mn-lt"/>
              </a:rPr>
              <a:t>करणे</a:t>
            </a:r>
            <a:r>
              <a:rPr lang="en-US" sz="1200" dirty="0">
                <a:latin typeface="Century Schoolbook"/>
                <a:ea typeface="+mn-lt"/>
                <a:cs typeface="+mn-lt"/>
              </a:rPr>
              <a:t> </a:t>
            </a:r>
            <a:r>
              <a:rPr lang="en-US" sz="1200" dirty="0" err="1">
                <a:latin typeface="Century Schoolbook"/>
                <a:ea typeface="+mn-lt"/>
                <a:cs typeface="+mn-lt"/>
              </a:rPr>
              <a:t>होय</a:t>
            </a:r>
            <a:r>
              <a:rPr lang="en-US" sz="1200" dirty="0">
                <a:latin typeface="Century Schoolbook"/>
                <a:ea typeface="+mn-lt"/>
                <a:cs typeface="+mn-lt"/>
              </a:rPr>
              <a:t>."</a:t>
            </a:r>
          </a:p>
          <a:p>
            <a:pPr algn="just"/>
            <a:r>
              <a:rPr lang="en-US" sz="1200" dirty="0">
                <a:latin typeface="Century Schoolbook"/>
                <a:ea typeface="+mn-lt"/>
                <a:cs typeface="+mn-lt"/>
              </a:rPr>
              <a:t>-</a:t>
            </a:r>
            <a:r>
              <a:rPr lang="en-US" sz="1200" dirty="0" err="1">
                <a:latin typeface="Century Schoolbook"/>
                <a:ea typeface="+mn-lt"/>
                <a:cs typeface="+mn-lt"/>
              </a:rPr>
              <a:t>हेनरी</a:t>
            </a:r>
            <a:r>
              <a:rPr lang="en-US" sz="1200" dirty="0">
                <a:latin typeface="Century Schoolbook"/>
                <a:ea typeface="+mn-lt"/>
                <a:cs typeface="+mn-lt"/>
              </a:rPr>
              <a:t> </a:t>
            </a:r>
            <a:r>
              <a:rPr lang="en-IN" sz="1200" dirty="0" err="1">
                <a:latin typeface="Century Schoolbook"/>
                <a:ea typeface="+mn-lt"/>
                <a:cs typeface="+mn-lt"/>
              </a:rPr>
              <a:t>फेया</a:t>
            </a:r>
            <a:r>
              <a:rPr lang="en-US" sz="1200" dirty="0">
                <a:latin typeface="Century Schoolbook"/>
                <a:ea typeface="+mn-lt"/>
                <a:cs typeface="+mn-lt"/>
              </a:rPr>
              <a:t>ल.</a:t>
            </a:r>
            <a:endParaRPr lang="mr-IN" sz="1200" dirty="0">
              <a:latin typeface="Century Schoolbook"/>
              <a:ea typeface="+mn-lt"/>
              <a:cs typeface="+mn-lt"/>
            </a:endParaRPr>
          </a:p>
          <a:p>
            <a:pPr algn="just"/>
            <a:endParaRPr lang="en-US" sz="1200" dirty="0"/>
          </a:p>
          <a:p>
            <a:pPr algn="just"/>
            <a:r>
              <a:rPr lang="en-US" sz="1200" dirty="0">
                <a:latin typeface="Candara"/>
                <a:ea typeface="+mn-lt"/>
                <a:cs typeface="+mn-lt"/>
              </a:rPr>
              <a:t>"</a:t>
            </a:r>
            <a:r>
              <a:rPr lang="en-US" sz="1200" b="1" dirty="0">
                <a:latin typeface="Times New Roman" panose="02020603050405020304" pitchFamily="18" charset="0"/>
                <a:ea typeface="Tahoma" panose="020B0604030504040204" pitchFamily="34" charset="0"/>
                <a:cs typeface="Times New Roman" panose="02020603050405020304" pitchFamily="18" charset="0"/>
              </a:rPr>
              <a:t> Management means to manage for forecast, to plan to organize, to  command, to       co-ordinate and to control" - Henry </a:t>
            </a:r>
            <a:r>
              <a:rPr lang="en-US" sz="1200" b="1" dirty="0" err="1">
                <a:latin typeface="Times New Roman" panose="02020603050405020304" pitchFamily="18" charset="0"/>
                <a:ea typeface="Tahoma" panose="020B0604030504040204" pitchFamily="34" charset="0"/>
                <a:cs typeface="Times New Roman" panose="02020603050405020304" pitchFamily="18" charset="0"/>
              </a:rPr>
              <a:t>Feyal</a:t>
            </a:r>
            <a:endParaRPr lang="en-IN" sz="1200" b="1" dirty="0">
              <a:effectLst/>
              <a:latin typeface="Times New Roman" panose="02020603050405020304" pitchFamily="18" charset="0"/>
              <a:ea typeface="Tahoma" panose="020B0604030504040204" pitchFamily="34" charset="0"/>
              <a:cs typeface="Times New Roman" panose="02020603050405020304" pitchFamily="18" charset="0"/>
            </a:endParaRPr>
          </a:p>
          <a:p>
            <a:endParaRPr lang="mr-IN" sz="1800" b="1" dirty="0">
              <a:latin typeface="Century Schoolbook"/>
            </a:endParaRPr>
          </a:p>
          <a:p>
            <a:endParaRPr lang="en-US" sz="1800" dirty="0">
              <a:ea typeface="+mn-lt"/>
              <a:cs typeface="+mn-lt"/>
            </a:endParaRPr>
          </a:p>
        </p:txBody>
      </p:sp>
    </p:spTree>
    <p:extLst>
      <p:ext uri="{BB962C8B-B14F-4D97-AF65-F5344CB8AC3E}">
        <p14:creationId xmlns:p14="http://schemas.microsoft.com/office/powerpoint/2010/main" val="3998720646"/>
      </p:ext>
    </p:extLst>
  </p:cSld>
  <p:clrMapOvr>
    <a:masterClrMapping/>
  </p:clrMapOvr>
  <p:transition spd="slow" advClick="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C2A990-E595-4BA6-8298-D6CB45089CF3}"/>
              </a:ext>
            </a:extLst>
          </p:cNvPr>
          <p:cNvSpPr txBox="1"/>
          <p:nvPr/>
        </p:nvSpPr>
        <p:spPr>
          <a:xfrm>
            <a:off x="3733800" y="895350"/>
            <a:ext cx="4601496" cy="4247317"/>
          </a:xfrm>
          <a:prstGeom prst="rect">
            <a:avLst/>
          </a:prstGeom>
          <a:noFill/>
        </p:spPr>
        <p:txBody>
          <a:bodyPr wrap="square">
            <a:spAutoFit/>
          </a:bodyPr>
          <a:lstStyle/>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"एखादे विशिष्ट उद्दिष्ट साध्य करण्यासाठी इतरांच्या प्रयत्नांचे नियोजन, समन्वय व नियंत्रण करून त्यांना कार्य तज्ज्ञ करणे म्हणजे व्यवस्थापन होय." जेम्स </a:t>
            </a:r>
            <a:r>
              <a:rPr lang="mr-IN" sz="1200" b="0" i="0" u="none" strike="noStrike" dirty="0" err="1">
                <a:solidFill>
                  <a:srgbClr val="000000"/>
                </a:solidFill>
                <a:effectLst/>
                <a:latin typeface="Arial" panose="020B0604020202020204" pitchFamily="34" charset="0"/>
              </a:rPr>
              <a:t>लुंडी</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“व्यवस्थापन म्हणजे जे कार्य करतात ते होय, व्यवस्थापन एक अवयव आहे की, ज्याचे वर्णन व व्याख्या फक्त त्याच्या कार्यावरून करता येईल. " - पीटर </a:t>
            </a:r>
            <a:r>
              <a:rPr lang="mr-IN" sz="1200" b="0" i="0" u="none" strike="noStrike" dirty="0" err="1">
                <a:solidFill>
                  <a:srgbClr val="000000"/>
                </a:solidFill>
                <a:effectLst/>
                <a:latin typeface="Arial" panose="020B0604020202020204" pitchFamily="34" charset="0"/>
              </a:rPr>
              <a:t>ड्रकर</a:t>
            </a:r>
            <a:endParaRPr lang="en-US" sz="1200" b="0" i="0" u="none" strike="noStrike" dirty="0">
              <a:solidFill>
                <a:srgbClr val="000000"/>
              </a:solidFill>
              <a:effectLst/>
              <a:latin typeface="Arial" panose="020B0604020202020204" pitchFamily="34" charset="0"/>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"व्यवस्थापन म्हणजे </a:t>
            </a:r>
            <a:r>
              <a:rPr lang="mr-IN" sz="1200" b="0" i="0" u="none" strike="noStrike" dirty="0" err="1">
                <a:solidFill>
                  <a:srgbClr val="000000"/>
                </a:solidFill>
                <a:effectLst/>
                <a:latin typeface="Arial" panose="020B0604020202020204" pitchFamily="34" charset="0"/>
              </a:rPr>
              <a:t>कर्मचारीविषयक</a:t>
            </a:r>
            <a:r>
              <a:rPr lang="en-US" sz="1200" dirty="0">
                <a:solidFill>
                  <a:srgbClr val="000000"/>
                </a:solidFill>
                <a:latin typeface="Arial" panose="020B0604020202020204" pitchFamily="34" charset="0"/>
              </a:rPr>
              <a:t> </a:t>
            </a:r>
            <a:r>
              <a:rPr lang="mr-IN" sz="1200" b="0" i="0" u="none" strike="noStrike" dirty="0">
                <a:solidFill>
                  <a:srgbClr val="000000"/>
                </a:solidFill>
                <a:effectLst/>
                <a:latin typeface="Arial" panose="020B0604020202020204" pitchFamily="34" charset="0"/>
              </a:rPr>
              <a:t>प्रशासन</a:t>
            </a:r>
            <a:r>
              <a:rPr lang="en-US" sz="1200" b="0" i="0" u="none" strike="noStrike" dirty="0">
                <a:solidFill>
                  <a:srgbClr val="000000"/>
                </a:solidFill>
                <a:effectLst/>
                <a:latin typeface="Arial" panose="020B0604020202020204" pitchFamily="34" charset="0"/>
              </a:rPr>
              <a:t> </a:t>
            </a:r>
            <a:r>
              <a:rPr lang="mr-IN" sz="1200" b="0" i="0" u="none" strike="noStrike" dirty="0">
                <a:solidFill>
                  <a:srgbClr val="000000"/>
                </a:solidFill>
                <a:effectLst/>
                <a:latin typeface="Arial" panose="020B0604020202020204" pitchFamily="34" charset="0"/>
              </a:rPr>
              <a:t>होय. व्यवस्थापन</a:t>
            </a:r>
            <a:r>
              <a:rPr lang="en-US"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व्यक्तिविकास</a:t>
            </a:r>
            <a:r>
              <a:rPr lang="mr-IN" sz="1200" b="0" i="0" u="none" strike="noStrike" dirty="0">
                <a:solidFill>
                  <a:srgbClr val="000000"/>
                </a:solidFill>
                <a:effectLst/>
                <a:latin typeface="Arial" panose="020B0604020202020204" pitchFamily="34" charset="0"/>
              </a:rPr>
              <a:t> आहे, निर्देश देणे नव्हे, त्यांच्या मते </a:t>
            </a:r>
            <a:r>
              <a:rPr lang="mr-IN" sz="1200" b="0" i="0" u="none" strike="noStrike" dirty="0" err="1">
                <a:solidFill>
                  <a:srgbClr val="000000"/>
                </a:solidFill>
                <a:effectLst/>
                <a:latin typeface="Arial" panose="020B0604020202020204" pitchFamily="34" charset="0"/>
              </a:rPr>
              <a:t>व्यक्तीसोबत</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समाधानकारक</a:t>
            </a:r>
            <a:r>
              <a:rPr lang="en-US" sz="1200" b="0" i="0" u="none" strike="noStrike" dirty="0">
                <a:solidFill>
                  <a:srgbClr val="000000"/>
                </a:solidFill>
                <a:effectLst/>
                <a:latin typeface="Arial" panose="020B0604020202020204" pitchFamily="34" charset="0"/>
              </a:rPr>
              <a:t> </a:t>
            </a:r>
            <a:r>
              <a:rPr lang="mr-IN" sz="1200" b="0" i="0" u="none" strike="noStrike" dirty="0">
                <a:solidFill>
                  <a:srgbClr val="000000"/>
                </a:solidFill>
                <a:effectLst/>
                <a:latin typeface="Arial" panose="020B0604020202020204" pitchFamily="34" charset="0"/>
              </a:rPr>
              <a:t>कार्य करणे हे व्यवस्थापनाच्या कामाचा एक भाग नाही तर ते एक पूर्ण काम</a:t>
            </a:r>
            <a:r>
              <a:rPr lang="en-US" sz="1200" b="0" i="0" u="none" strike="noStrike" dirty="0">
                <a:solidFill>
                  <a:srgbClr val="000000"/>
                </a:solidFill>
                <a:effectLst/>
                <a:latin typeface="Arial" panose="020B0604020202020204" pitchFamily="34" charset="0"/>
              </a:rPr>
              <a:t> </a:t>
            </a:r>
            <a:r>
              <a:rPr lang="mr-IN" sz="1200" b="0" i="0" u="none" strike="noStrike" dirty="0">
                <a:solidFill>
                  <a:srgbClr val="000000"/>
                </a:solidFill>
                <a:effectLst/>
                <a:latin typeface="Arial" panose="020B0604020202020204" pitchFamily="34" charset="0"/>
              </a:rPr>
              <a:t>आहे, “</a:t>
            </a:r>
            <a:r>
              <a:rPr lang="en-US" sz="1200" b="0" i="0" u="none" strike="noStrike" dirty="0">
                <a:solidFill>
                  <a:srgbClr val="000000"/>
                </a:solidFill>
                <a:effectLst/>
                <a:latin typeface="Arial" panose="020B0604020202020204" pitchFamily="34" charset="0"/>
              </a:rPr>
              <a:t> </a:t>
            </a:r>
            <a:r>
              <a:rPr lang="mr-IN" sz="1200" b="0" i="0" u="none" strike="noStrike" dirty="0">
                <a:solidFill>
                  <a:srgbClr val="000000"/>
                </a:solidFill>
                <a:effectLst/>
                <a:latin typeface="Arial" panose="020B0604020202020204" pitchFamily="34" charset="0"/>
              </a:rPr>
              <a:t>- लॉरेन्स </a:t>
            </a:r>
            <a:r>
              <a:rPr lang="mr-IN" sz="1200" b="0" i="0" u="none" strike="noStrike" dirty="0" err="1">
                <a:solidFill>
                  <a:srgbClr val="000000"/>
                </a:solidFill>
                <a:effectLst/>
                <a:latin typeface="Arial" panose="020B0604020202020204" pitchFamily="34" charset="0"/>
              </a:rPr>
              <a:t>अॅपली</a:t>
            </a:r>
            <a:endParaRPr lang="mr-IN" sz="1200" b="0" dirty="0">
              <a:effectLst/>
            </a:endParaRPr>
          </a:p>
          <a:p>
            <a:r>
              <a:rPr lang="en-US" sz="1200" b="0" i="0" u="none" strike="noStrike" dirty="0">
                <a:solidFill>
                  <a:srgbClr val="000000"/>
                </a:solidFill>
                <a:effectLst/>
                <a:latin typeface="Arial" panose="020B0604020202020204" pitchFamily="34" charset="0"/>
              </a:rPr>
              <a:t>	</a:t>
            </a:r>
            <a:r>
              <a:rPr lang="mr-IN" sz="1200" b="0" i="0" u="none" strike="noStrike" dirty="0">
                <a:solidFill>
                  <a:srgbClr val="000000"/>
                </a:solidFill>
                <a:effectLst/>
                <a:latin typeface="Arial" panose="020B0604020202020204" pitchFamily="34" charset="0"/>
              </a:rPr>
              <a:t>"व्यवसायाची वाढ, </a:t>
            </a:r>
            <a:r>
              <a:rPr lang="mr-IN" sz="1200" b="0" i="0" u="none" strike="noStrike" dirty="0" err="1">
                <a:solidFill>
                  <a:srgbClr val="000000"/>
                </a:solidFill>
                <a:effectLst/>
                <a:latin typeface="Arial" panose="020B0604020202020204" pitchFamily="34" charset="0"/>
              </a:rPr>
              <a:t>अर्थपुरवठा</a:t>
            </a:r>
            <a:r>
              <a:rPr lang="mr-IN" sz="1200" b="0" i="0" u="none" strike="noStrike" dirty="0">
                <a:solidFill>
                  <a:srgbClr val="000000"/>
                </a:solidFill>
                <a:effectLst/>
                <a:latin typeface="Arial" panose="020B0604020202020204" pitchFamily="34" charset="0"/>
              </a:rPr>
              <a:t>, मुख्य धोरणाची </a:t>
            </a:r>
            <a:r>
              <a:rPr lang="mr-IN" sz="1200" b="0" i="0" u="none" strike="noStrike" dirty="0" err="1">
                <a:solidFill>
                  <a:srgbClr val="000000"/>
                </a:solidFill>
                <a:effectLst/>
                <a:latin typeface="Arial" panose="020B0604020202020204" pitchFamily="34" charset="0"/>
              </a:rPr>
              <a:t>आखणी</a:t>
            </a:r>
            <a:r>
              <a:rPr lang="mr-IN" sz="1200" b="0" i="0" u="none" strike="noStrike" dirty="0">
                <a:solidFill>
                  <a:srgbClr val="000000"/>
                </a:solidFill>
                <a:effectLst/>
                <a:latin typeface="Arial" panose="020B0604020202020204" pitchFamily="34" charset="0"/>
              </a:rPr>
              <a:t>, आवश्यक त्या साधनाची व्यवस्था, व्यवसाय कार्य ज्या अंतर्गत चालणार त्या संघटनेचे सामान्य स्वरूप निश्चित करणे आणि प्रमुख </a:t>
            </a:r>
            <a:r>
              <a:rPr lang="mr-IN" sz="1200" b="0" i="0" u="none" strike="noStrike" dirty="0" err="1">
                <a:solidFill>
                  <a:srgbClr val="000000"/>
                </a:solidFill>
                <a:effectLst/>
                <a:latin typeface="Arial" panose="020B0604020202020204" pitchFamily="34" charset="0"/>
              </a:rPr>
              <a:t>अधिकाऱ्यांची</a:t>
            </a:r>
            <a:r>
              <a:rPr lang="mr-IN" sz="1200" b="0" i="0" u="none" strike="noStrike" dirty="0">
                <a:solidFill>
                  <a:srgbClr val="000000"/>
                </a:solidFill>
                <a:effectLst/>
                <a:latin typeface="Arial" panose="020B0604020202020204" pitchFamily="34" charset="0"/>
              </a:rPr>
              <a:t> निवड सर्वांशी असलेल्या कर्तव्याचा व कार्याचा समावेश व्यवस्थापनात होतो.“</a:t>
            </a:r>
            <a:r>
              <a:rPr lang="en-US"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किम्बॉल</a:t>
            </a:r>
            <a:r>
              <a:rPr lang="mr-IN" sz="1200" b="0" i="0" u="none" strike="noStrike" dirty="0">
                <a:solidFill>
                  <a:srgbClr val="000000"/>
                </a:solidFill>
                <a:effectLst/>
                <a:latin typeface="Arial" panose="020B0604020202020204" pitchFamily="34" charset="0"/>
              </a:rPr>
              <a:t> आणि </a:t>
            </a:r>
            <a:r>
              <a:rPr lang="mr-IN" sz="1200" b="0" i="0" u="none" strike="noStrike" dirty="0" err="1">
                <a:solidFill>
                  <a:srgbClr val="000000"/>
                </a:solidFill>
                <a:effectLst/>
                <a:latin typeface="Arial" panose="020B0604020202020204" pitchFamily="34" charset="0"/>
              </a:rPr>
              <a:t>किम्बॉल</a:t>
            </a:r>
            <a:endParaRPr lang="mr-IN" sz="1200" b="0" dirty="0">
              <a:effectLst/>
            </a:endParaRPr>
          </a:p>
          <a:p>
            <a:pPr algn="just"/>
            <a:r>
              <a:rPr lang="en-US" sz="1200" b="0" i="0" u="none" strike="noStrike" dirty="0">
                <a:solidFill>
                  <a:srgbClr val="000000"/>
                </a:solidFill>
                <a:effectLst/>
                <a:latin typeface="Arial" panose="020B0604020202020204" pitchFamily="34" charset="0"/>
              </a:rPr>
              <a:t>	</a:t>
            </a:r>
            <a:r>
              <a:rPr lang="mr-IN" sz="1200" b="0" i="0" u="none" strike="noStrike" dirty="0">
                <a:solidFill>
                  <a:srgbClr val="000000"/>
                </a:solidFill>
                <a:effectLst/>
                <a:latin typeface="Arial" panose="020B0604020202020204" pitchFamily="34" charset="0"/>
              </a:rPr>
              <a:t>“समूहाची उद्दिष्टे गाठण्यासाठी समूहासाठी व्यक्तींना </a:t>
            </a:r>
            <a:r>
              <a:rPr lang="mr-IN" sz="1200" b="0" i="0" u="none" strike="noStrike" dirty="0" err="1">
                <a:solidFill>
                  <a:srgbClr val="000000"/>
                </a:solidFill>
                <a:effectLst/>
                <a:latin typeface="Arial" panose="020B0604020202020204" pitchFamily="34" charset="0"/>
              </a:rPr>
              <a:t>कार्यक्षमपणे</a:t>
            </a:r>
            <a:r>
              <a:rPr lang="mr-IN" sz="1200" b="0" i="0" u="none" strike="noStrike" dirty="0">
                <a:solidFill>
                  <a:srgbClr val="000000"/>
                </a:solidFill>
                <a:effectLst/>
                <a:latin typeface="Arial" panose="020B0604020202020204" pitchFamily="34" charset="0"/>
              </a:rPr>
              <a:t> वातावरण निर्माण करणे व टिकविणे म्हणजे व्यवस्थापन होय.”</a:t>
            </a:r>
            <a:r>
              <a:rPr lang="en-US" sz="1200" b="0" i="0" u="none" strike="noStrike" dirty="0">
                <a:solidFill>
                  <a:srgbClr val="000000"/>
                </a:solidFill>
                <a:effectLst/>
                <a:latin typeface="Arial" panose="020B0604020202020204" pitchFamily="34" charset="0"/>
              </a:rPr>
              <a:t>-</a:t>
            </a:r>
            <a:r>
              <a:rPr lang="mr-IN" sz="1200" b="0" i="0" u="none" strike="noStrike" dirty="0" err="1">
                <a:solidFill>
                  <a:srgbClr val="000000"/>
                </a:solidFill>
                <a:effectLst/>
                <a:latin typeface="Arial" panose="020B0604020202020204" pitchFamily="34" charset="0"/>
              </a:rPr>
              <a:t>कुन्टझ</a:t>
            </a:r>
            <a:r>
              <a:rPr lang="mr-IN" sz="1200" b="0" i="0" u="none" strike="noStrike" dirty="0">
                <a:solidFill>
                  <a:srgbClr val="000000"/>
                </a:solidFill>
                <a:effectLst/>
                <a:latin typeface="Arial" panose="020B0604020202020204" pitchFamily="34" charset="0"/>
              </a:rPr>
              <a:t> आणि </a:t>
            </a:r>
            <a:r>
              <a:rPr lang="mr-IN" sz="1200" b="0" i="0" u="none" strike="noStrike" dirty="0" err="1">
                <a:solidFill>
                  <a:srgbClr val="000000"/>
                </a:solidFill>
                <a:effectLst/>
                <a:latin typeface="Arial" panose="020B0604020202020204" pitchFamily="34" charset="0"/>
              </a:rPr>
              <a:t>ओडोनल</a:t>
            </a:r>
            <a:endParaRPr lang="en-US" sz="1200" b="0" i="0" u="none" strike="noStrike" dirty="0">
              <a:solidFill>
                <a:srgbClr val="000000"/>
              </a:solidFill>
              <a:effectLst/>
              <a:latin typeface="Arial" panose="020B0604020202020204" pitchFamily="34" charset="0"/>
            </a:endParaRPr>
          </a:p>
          <a:p>
            <a:pPr algn="just"/>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पूर्वनिर्धारित</a:t>
            </a:r>
            <a:r>
              <a:rPr lang="mr-IN" sz="1200" b="0" i="0" u="none" strike="noStrike" dirty="0">
                <a:solidFill>
                  <a:srgbClr val="000000"/>
                </a:solidFill>
                <a:effectLst/>
                <a:latin typeface="Arial" panose="020B0604020202020204" pitchFamily="34" charset="0"/>
              </a:rPr>
              <a:t> उद्दिष्टांच्या पूर्ततेसाठी निर्णय घेण्याची आणि उपक्रमात कार्यरत कामगारांच्या हालचालींवर नियंत्रण ठेवण्याची क्रिया म्हणजे व्यवस्थापन</a:t>
            </a:r>
            <a:r>
              <a:rPr lang="en-US" sz="1200" b="0" i="0" u="none" strike="noStrike" dirty="0">
                <a:solidFill>
                  <a:srgbClr val="000000"/>
                </a:solidFill>
                <a:effectLst/>
                <a:latin typeface="Arial" panose="020B0604020202020204" pitchFamily="34" charset="0"/>
              </a:rPr>
              <a:t> </a:t>
            </a:r>
            <a:r>
              <a:rPr lang="mr-IN" sz="1200" b="0" i="0" u="none" strike="noStrike" dirty="0">
                <a:solidFill>
                  <a:srgbClr val="000000"/>
                </a:solidFill>
                <a:effectLst/>
                <a:latin typeface="Arial" panose="020B0604020202020204" pitchFamily="34" charset="0"/>
              </a:rPr>
              <a:t>होय, - स्टॅन्ले </a:t>
            </a:r>
            <a:r>
              <a:rPr lang="mr-IN" sz="1200" b="0" i="0" u="none" strike="noStrike" dirty="0" err="1">
                <a:solidFill>
                  <a:srgbClr val="000000"/>
                </a:solidFill>
                <a:effectLst/>
                <a:latin typeface="Arial" panose="020B0604020202020204" pitchFamily="34" charset="0"/>
              </a:rPr>
              <a:t>व्हान्स</a:t>
            </a:r>
            <a:br>
              <a:rPr lang="mr-IN" sz="1200" dirty="0"/>
            </a:br>
            <a:endParaRPr lang="mr-IN" sz="1200" b="1" dirty="0">
              <a:latin typeface="Century Schoolbook"/>
            </a:endParaRPr>
          </a:p>
        </p:txBody>
      </p:sp>
    </p:spTree>
    <p:extLst>
      <p:ext uri="{BB962C8B-B14F-4D97-AF65-F5344CB8AC3E}">
        <p14:creationId xmlns:p14="http://schemas.microsoft.com/office/powerpoint/2010/main" val="2568174797"/>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3810000" y="1044553"/>
            <a:ext cx="5029199" cy="3775217"/>
          </a:xfrm>
          <a:prstGeom prst="rect">
            <a:avLst/>
          </a:prstGeom>
          <a:noFill/>
          <a:ln>
            <a:noFill/>
          </a:ln>
          <a:effectLst/>
        </p:spPr>
        <p:txBody>
          <a:bodyPr wrap="square" lIns="50625" tIns="25313" rIns="50625" bIns="25313">
            <a:spAutoFit/>
          </a:bodyPr>
          <a:lstStyle/>
          <a:p>
            <a:endParaRPr lang="mr-IN" sz="1400" b="1" dirty="0">
              <a:latin typeface="Century Schoolbook"/>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व्यवस्थापन अभ्यासाची आवश्यकता/गरज (</a:t>
            </a:r>
            <a:r>
              <a:rPr lang="en-IN" sz="1200" b="1" i="0" u="none" strike="noStrike" dirty="0">
                <a:solidFill>
                  <a:srgbClr val="000000"/>
                </a:solidFill>
                <a:effectLst/>
                <a:latin typeface="Times New Roman" panose="02020603050405020304" pitchFamily="18" charset="0"/>
              </a:rPr>
              <a:t>NEED FOR MANAGEMENT STUDY)</a:t>
            </a:r>
            <a:endParaRPr lang="en-IN" sz="1200" b="0" dirty="0">
              <a:effectLst/>
            </a:endParaRPr>
          </a:p>
          <a:p>
            <a:pPr indent="457200" algn="just" rtl="0">
              <a:spcBef>
                <a:spcPts val="0"/>
              </a:spcBef>
              <a:spcAft>
                <a:spcPts val="0"/>
              </a:spcAft>
            </a:pPr>
            <a:br>
              <a:rPr lang="en-IN" sz="1200" b="0" dirty="0">
                <a:effectLst/>
              </a:rPr>
            </a:br>
            <a:r>
              <a:rPr lang="mr-IN" sz="1200" b="0" i="0" u="none" strike="noStrike" dirty="0">
                <a:solidFill>
                  <a:srgbClr val="000000"/>
                </a:solidFill>
                <a:effectLst/>
                <a:latin typeface="Arial" panose="020B0604020202020204" pitchFamily="34" charset="0"/>
              </a:rPr>
              <a:t>व्यवसायात प्रशासनाने उद्दिष्टे </a:t>
            </a:r>
            <a:r>
              <a:rPr lang="mr-IN" sz="1200" b="0" i="0" u="none" strike="noStrike" dirty="0" err="1">
                <a:solidFill>
                  <a:srgbClr val="000000"/>
                </a:solidFill>
                <a:effectLst/>
                <a:latin typeface="Arial" panose="020B0604020202020204" pitchFamily="34" charset="0"/>
              </a:rPr>
              <a:t>ठरविल्यानंतर</a:t>
            </a:r>
            <a:r>
              <a:rPr lang="mr-IN" sz="1200" b="0" i="0" u="none" strike="noStrike" dirty="0">
                <a:solidFill>
                  <a:srgbClr val="000000"/>
                </a:solidFill>
                <a:effectLst/>
                <a:latin typeface="Arial" panose="020B0604020202020204" pitchFamily="34" charset="0"/>
              </a:rPr>
              <a:t> व्यवस्थापनाचे कार्य सुरू होते. व्यवस्थापनाच्या यशावर व्यवसायाचे यश </a:t>
            </a:r>
            <a:r>
              <a:rPr lang="mr-IN" sz="1200" b="0" i="0" u="none" strike="noStrike" dirty="0" err="1">
                <a:solidFill>
                  <a:srgbClr val="000000"/>
                </a:solidFill>
                <a:effectLst/>
                <a:latin typeface="Arial" panose="020B0604020202020204" pitchFamily="34" charset="0"/>
              </a:rPr>
              <a:t>अवलंबून</a:t>
            </a:r>
            <a:r>
              <a:rPr lang="mr-IN" sz="1200" b="0" i="0" u="none" strike="noStrike" dirty="0">
                <a:solidFill>
                  <a:srgbClr val="000000"/>
                </a:solidFill>
                <a:effectLst/>
                <a:latin typeface="Arial" panose="020B0604020202020204" pitchFamily="34" charset="0"/>
              </a:rPr>
              <a:t> असते. व्यवसाय संघटनेमध्ये उपयोगात </a:t>
            </a:r>
            <a:r>
              <a:rPr lang="mr-IN" sz="1200" b="0" i="0" u="none" strike="noStrike" dirty="0" err="1">
                <a:solidFill>
                  <a:srgbClr val="000000"/>
                </a:solidFill>
                <a:effectLst/>
                <a:latin typeface="Arial" panose="020B0604020202020204" pitchFamily="34" charset="0"/>
              </a:rPr>
              <a:t>येणाऱ्या</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साधनसामग्रीचे</a:t>
            </a:r>
            <a:r>
              <a:rPr lang="mr-IN" sz="1200" b="0" i="0" u="none" strike="noStrike" dirty="0">
                <a:solidFill>
                  <a:srgbClr val="000000"/>
                </a:solidFill>
                <a:effectLst/>
                <a:latin typeface="Arial" panose="020B0604020202020204" pitchFamily="34" charset="0"/>
              </a:rPr>
              <a:t> आणि व्यक्तीचे नियंत्रण करणारी व </a:t>
            </a:r>
            <a:r>
              <a:rPr lang="mr-IN" sz="1200" b="0" i="0" u="none" strike="noStrike" dirty="0" err="1">
                <a:solidFill>
                  <a:srgbClr val="000000"/>
                </a:solidFill>
                <a:effectLst/>
                <a:latin typeface="Arial" panose="020B0604020202020204" pitchFamily="34" charset="0"/>
              </a:rPr>
              <a:t>पूर्वनियोजित</a:t>
            </a:r>
            <a:r>
              <a:rPr lang="mr-IN" sz="1200" b="0" i="0" u="none" strike="noStrike" dirty="0">
                <a:solidFill>
                  <a:srgbClr val="000000"/>
                </a:solidFill>
                <a:effectLst/>
                <a:latin typeface="Arial" panose="020B0604020202020204" pitchFamily="34" charset="0"/>
              </a:rPr>
              <a:t> उद्दिष्टे साध्य करण्यासाठी </a:t>
            </a:r>
            <a:r>
              <a:rPr lang="mr-IN" sz="1200" b="0" i="0" u="none" strike="noStrike" dirty="0" err="1">
                <a:solidFill>
                  <a:srgbClr val="000000"/>
                </a:solidFill>
                <a:effectLst/>
                <a:latin typeface="Arial" panose="020B0604020202020204" pitchFamily="34" charset="0"/>
              </a:rPr>
              <a:t>योजिलेली</a:t>
            </a:r>
            <a:r>
              <a:rPr lang="mr-IN" sz="1200" b="0" i="0" u="none" strike="noStrike" dirty="0">
                <a:solidFill>
                  <a:srgbClr val="000000"/>
                </a:solidFill>
                <a:effectLst/>
                <a:latin typeface="Arial" panose="020B0604020202020204" pitchFamily="34" charset="0"/>
              </a:rPr>
              <a:t> यंत्रणा म्हणजे व्यवस्थापन होय. उत्पादन घटकांना संघटित व दिग्दर्शित करून त्यांच्यापासून संपत्ती निर्माण करण्याचे काम व्यवस्थापनाचे असते,</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व्यवस्थापन चांगल्या प्रकारचे असल्यास व्यवसायाला चांगले यश मिळू शकते. त्यामुळे उद्योगातील व्यवस्थापन शास्त्रीय पद्धतीने करण्याकडे व्यावसायिकाचा कल आहे. व्यवस्थापनात </a:t>
            </a:r>
            <a:r>
              <a:rPr lang="mr-IN" sz="1200" b="0" i="0" u="none" strike="noStrike" dirty="0" err="1">
                <a:solidFill>
                  <a:srgbClr val="000000"/>
                </a:solidFill>
                <a:effectLst/>
                <a:latin typeface="Arial" panose="020B0604020202020204" pitchFamily="34" charset="0"/>
              </a:rPr>
              <a:t>शास्त्रशुद्ध</a:t>
            </a:r>
            <a:r>
              <a:rPr lang="mr-IN" sz="1200" b="0" i="0" u="none" strike="noStrike" dirty="0">
                <a:solidFill>
                  <a:srgbClr val="000000"/>
                </a:solidFill>
                <a:effectLst/>
                <a:latin typeface="Arial" panose="020B0604020202020204" pitchFamily="34" charset="0"/>
              </a:rPr>
              <a:t> पद्धतीने अभ्यास करून डॉ. टेलर यांनी शास्त्रीय व्यवस्थापनाची कल्पना मांडली व आज ती जगप्रसिद्ध झालेली आहे. शास्त्रीय व्यवस्थापनामुळे उद्योगात, उत्पादनात, वितरण क्षेत्रात </a:t>
            </a:r>
            <a:r>
              <a:rPr lang="mr-IN" sz="1200" b="0" i="0" u="none" strike="noStrike" dirty="0" err="1">
                <a:solidFill>
                  <a:srgbClr val="000000"/>
                </a:solidFill>
                <a:effectLst/>
                <a:latin typeface="Arial" panose="020B0604020202020204" pitchFamily="34" charset="0"/>
              </a:rPr>
              <a:t>होणाऱ्या</a:t>
            </a:r>
            <a:r>
              <a:rPr lang="mr-IN" sz="1200" b="0" i="0" u="none" strike="noStrike" dirty="0">
                <a:solidFill>
                  <a:srgbClr val="000000"/>
                </a:solidFill>
                <a:effectLst/>
                <a:latin typeface="Arial" panose="020B0604020202020204" pitchFamily="34" charset="0"/>
              </a:rPr>
              <a:t> खर्चात बचत होते; तसेच जाहिरात क्षेत्रातदेखील बचत होते. त्यामुळे उत्पादन क्षेत्राबरोबरच शास्त्रीय व्यवस्थापनाची कल्पना, व्यापार, व्यवसाय, सरकारी व निमसरकारी संस्था, बँका, विमा कंपन्या, शैक्षणिक संस्था या क्षेत्रांमध्ये </a:t>
            </a:r>
            <a:r>
              <a:rPr lang="mr-IN" sz="1200" b="0" i="0" u="none" strike="noStrike" dirty="0" err="1">
                <a:solidFill>
                  <a:srgbClr val="000000"/>
                </a:solidFill>
                <a:effectLst/>
                <a:latin typeface="Arial" panose="020B0604020202020204" pitchFamily="34" charset="0"/>
              </a:rPr>
              <a:t>फायदेशीर</a:t>
            </a:r>
            <a:r>
              <a:rPr lang="mr-IN" sz="1200" b="0" i="0" u="none" strike="noStrike" dirty="0">
                <a:solidFill>
                  <a:srgbClr val="000000"/>
                </a:solidFill>
                <a:effectLst/>
                <a:latin typeface="Arial" panose="020B0604020202020204" pitchFamily="34" charset="0"/>
              </a:rPr>
              <a:t> ठरलेली आहे.</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 </a:t>
            </a:r>
            <a:endParaRPr lang="en-IN" sz="1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36579858"/>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3810000" y="1044553"/>
            <a:ext cx="5029199" cy="4052216"/>
          </a:xfrm>
          <a:prstGeom prst="rect">
            <a:avLst/>
          </a:prstGeom>
          <a:noFill/>
          <a:ln>
            <a:noFill/>
          </a:ln>
          <a:effectLst/>
        </p:spPr>
        <p:txBody>
          <a:bodyPr wrap="square" lIns="50625" tIns="25313" rIns="50625" bIns="25313">
            <a:spAutoFit/>
          </a:bodyPr>
          <a:lstStyle/>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व्यवस्थापन अभ्यासाची आवश्यकता/गरज खालील प्रमाणे स्पष्ट करता येईल</a:t>
            </a:r>
            <a:r>
              <a:rPr lang="mr-IN" sz="1400" b="0" i="0" u="none" strike="noStrike" dirty="0">
                <a:solidFill>
                  <a:srgbClr val="000000"/>
                </a:solidFill>
                <a:effectLst/>
                <a:latin typeface="Arial" panose="020B0604020202020204" pitchFamily="34" charset="0"/>
              </a:rPr>
              <a:t>.</a:t>
            </a:r>
            <a:endParaRPr lang="mr-IN" sz="1400" b="0" dirty="0">
              <a:effectLst/>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1. व्यवसायाच्या उद्दिष्टांची पूर्तता :</a:t>
            </a:r>
            <a:r>
              <a:rPr lang="mr-IN" sz="1200" b="0" i="0" u="none" strike="noStrike" dirty="0">
                <a:solidFill>
                  <a:srgbClr val="000000"/>
                </a:solidFill>
                <a:effectLst/>
                <a:latin typeface="Arial" panose="020B0604020202020204" pitchFamily="34" charset="0"/>
              </a:rPr>
              <a:t> </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प्रत्येक व्यवसायात व्यवसायाची </a:t>
            </a:r>
            <a:r>
              <a:rPr lang="mr-IN" sz="1200" b="0" i="0" u="none" strike="noStrike" dirty="0" err="1">
                <a:solidFill>
                  <a:srgbClr val="000000"/>
                </a:solidFill>
                <a:effectLst/>
                <a:latin typeface="Arial" panose="020B0604020202020204" pitchFamily="34" charset="0"/>
              </a:rPr>
              <a:t>पूर्वनियोजित</a:t>
            </a:r>
            <a:r>
              <a:rPr lang="mr-IN" sz="1200" b="0" i="0" u="none" strike="noStrike" dirty="0">
                <a:solidFill>
                  <a:srgbClr val="000000"/>
                </a:solidFill>
                <a:effectLst/>
                <a:latin typeface="Arial" panose="020B0604020202020204" pitchFamily="34" charset="0"/>
              </a:rPr>
              <a:t> उद्दिष्टे निश्चित केली जातात. ती पूर्ण करण्याची जबाबदारीही व्यवस्थापनावर असते. व्यवस्थापन हे भौतिक साधने व कर्मचारी </a:t>
            </a:r>
            <a:r>
              <a:rPr lang="mr-IN" sz="1200" b="0" i="0" u="none" strike="noStrike" dirty="0" err="1">
                <a:solidFill>
                  <a:srgbClr val="000000"/>
                </a:solidFill>
                <a:effectLst/>
                <a:latin typeface="Arial" panose="020B0604020202020204" pitchFamily="34" charset="0"/>
              </a:rPr>
              <a:t>यांच्यावर</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अवलंबून</a:t>
            </a:r>
            <a:r>
              <a:rPr lang="mr-IN" sz="1200" b="0" i="0" u="none" strike="noStrike" dirty="0">
                <a:solidFill>
                  <a:srgbClr val="000000"/>
                </a:solidFill>
                <a:effectLst/>
                <a:latin typeface="Arial" panose="020B0604020202020204" pitchFamily="34" charset="0"/>
              </a:rPr>
              <a:t> असते. कर्मचारी घटक हा 'संघटन' या गोष्टीचा आधार घेत असतो. म्हणून व्यवसाय संघटन व व्यवस्थापन </a:t>
            </a:r>
            <a:r>
              <a:rPr lang="mr-IN" sz="1200" b="0" i="0" u="none" strike="noStrike" dirty="0" err="1">
                <a:solidFill>
                  <a:srgbClr val="000000"/>
                </a:solidFill>
                <a:effectLst/>
                <a:latin typeface="Arial" panose="020B0604020202020204" pitchFamily="34" charset="0"/>
              </a:rPr>
              <a:t>यांच्यात</a:t>
            </a:r>
            <a:r>
              <a:rPr lang="mr-IN" sz="1200" b="0" i="0" u="none" strike="noStrike" dirty="0">
                <a:solidFill>
                  <a:srgbClr val="000000"/>
                </a:solidFill>
                <a:effectLst/>
                <a:latin typeface="Arial" panose="020B0604020202020204" pitchFamily="34" charset="0"/>
              </a:rPr>
              <a:t> चांगला समन्वय असणे गरजेचे आहे. त्यामुळे व्यवसायाच्या उद्दिष्टांची पूर्तता होण्यास मदत होते. </a:t>
            </a:r>
          </a:p>
          <a:p>
            <a:pPr algn="just" rtl="0">
              <a:spcBef>
                <a:spcPts val="0"/>
              </a:spcBef>
              <a:spcAft>
                <a:spcPts val="0"/>
              </a:spcAft>
            </a:pPr>
            <a:r>
              <a:rPr lang="mr-IN" sz="1200" b="1" i="0" u="none" strike="noStrike" dirty="0">
                <a:solidFill>
                  <a:srgbClr val="000000"/>
                </a:solidFill>
                <a:effectLst/>
                <a:latin typeface="Arial" panose="020B0604020202020204" pitchFamily="34" charset="0"/>
              </a:rPr>
              <a:t>2. उपलब्ध </a:t>
            </a:r>
            <a:r>
              <a:rPr lang="mr-IN" sz="1200" b="1" i="0" u="none" strike="noStrike" dirty="0" err="1">
                <a:solidFill>
                  <a:srgbClr val="000000"/>
                </a:solidFill>
                <a:effectLst/>
                <a:latin typeface="Arial" panose="020B0604020202020204" pitchFamily="34" charset="0"/>
              </a:rPr>
              <a:t>साधनसामग्रीचा</a:t>
            </a:r>
            <a:r>
              <a:rPr lang="mr-IN" sz="1200" b="1" i="0" u="none" strike="noStrike" dirty="0">
                <a:solidFill>
                  <a:srgbClr val="000000"/>
                </a:solidFill>
                <a:effectLst/>
                <a:latin typeface="Arial" panose="020B0604020202020204" pitchFamily="34" charset="0"/>
              </a:rPr>
              <a:t> उपयोग :</a:t>
            </a:r>
            <a:endParaRPr lang="mr-IN" sz="1200" b="0" dirty="0">
              <a:effectLst/>
            </a:endParaRPr>
          </a:p>
          <a:p>
            <a:pPr indent="457200" algn="just" rtl="0">
              <a:spcBef>
                <a:spcPts val="0"/>
              </a:spcBef>
              <a:spcAft>
                <a:spcPts val="0"/>
              </a:spcAft>
            </a:pPr>
            <a:r>
              <a:rPr lang="mr-IN" sz="1400" b="0" i="0" u="none" strike="noStrike" dirty="0">
                <a:solidFill>
                  <a:srgbClr val="000000"/>
                </a:solidFill>
                <a:effectLst/>
                <a:latin typeface="Arial" panose="020B0604020202020204" pitchFamily="34" charset="0"/>
              </a:rPr>
              <a:t>कोणत्याही व्यवसायात उपलब्ध असलेल्या  </a:t>
            </a:r>
            <a:r>
              <a:rPr lang="mr-IN" sz="1400" b="0" i="0" u="none" strike="noStrike" dirty="0" err="1">
                <a:solidFill>
                  <a:srgbClr val="000000"/>
                </a:solidFill>
                <a:effectLst/>
                <a:latin typeface="Arial" panose="020B0604020202020204" pitchFamily="34" charset="0"/>
              </a:rPr>
              <a:t>साधनसामग्रीचा</a:t>
            </a:r>
            <a:r>
              <a:rPr lang="mr-IN" sz="1400" b="0" i="0" u="none" strike="noStrike" dirty="0">
                <a:solidFill>
                  <a:srgbClr val="000000"/>
                </a:solidFill>
                <a:effectLst/>
                <a:latin typeface="Arial" panose="020B0604020202020204" pitchFamily="34" charset="0"/>
              </a:rPr>
              <a:t> उपयोग अतिशय चांगल्या पद्धतीने केल्यास त्यांचा व्यवसायाला फायदा </a:t>
            </a:r>
            <a:r>
              <a:rPr lang="mr-IN" sz="1400" b="0" i="0" u="none" strike="noStrike" dirty="0" err="1">
                <a:solidFill>
                  <a:srgbClr val="000000"/>
                </a:solidFill>
                <a:effectLst/>
                <a:latin typeface="Arial" panose="020B0604020202020204" pitchFamily="34" charset="0"/>
              </a:rPr>
              <a:t>होतो.व्यवसायाला</a:t>
            </a:r>
            <a:r>
              <a:rPr lang="mr-IN" sz="1400" b="0" i="0" u="none" strike="noStrike" dirty="0">
                <a:solidFill>
                  <a:srgbClr val="000000"/>
                </a:solidFill>
                <a:effectLst/>
                <a:latin typeface="Arial" panose="020B0604020202020204" pitchFamily="34" charset="0"/>
              </a:rPr>
              <a:t> केवळ भांडवल, कर्मचारी, जमीन, पाणी, </a:t>
            </a:r>
            <a:r>
              <a:rPr lang="mr-IN" sz="1400" b="0" i="0" u="none" strike="noStrike" dirty="0" err="1">
                <a:solidFill>
                  <a:srgbClr val="000000"/>
                </a:solidFill>
                <a:effectLst/>
                <a:latin typeface="Arial" panose="020B0604020202020204" pitchFamily="34" charset="0"/>
              </a:rPr>
              <a:t>साधनसमाग्री</a:t>
            </a:r>
            <a:r>
              <a:rPr lang="mr-IN" sz="1400" b="0" i="0" u="none" strike="noStrike" dirty="0">
                <a:solidFill>
                  <a:srgbClr val="000000"/>
                </a:solidFill>
                <a:effectLst/>
                <a:latin typeface="Arial" panose="020B0604020202020204" pitchFamily="34" charset="0"/>
              </a:rPr>
              <a:t> यांच्याबरोबर व्यवस्थापनाची देखील गरज आहे. व्यवसायात विभिन्न साधनांचे एकत्रीकरण करून त्यांचा प्रभावी वापर करावा लागतो.</a:t>
            </a:r>
            <a:endParaRPr lang="mr-IN" sz="1400" b="0" dirty="0">
              <a:effectLst/>
            </a:endParaRPr>
          </a:p>
          <a:p>
            <a:br>
              <a:rPr lang="mr-IN" sz="1200" dirty="0"/>
            </a:br>
            <a:endParaRPr lang="mr-IN" sz="1200" b="0" dirty="0">
              <a:effectLst/>
            </a:endParaRPr>
          </a:p>
          <a:p>
            <a:br>
              <a:rPr lang="mr-IN" sz="1400" dirty="0"/>
            </a:br>
            <a:endParaRPr lang="en-IN" sz="1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14724611"/>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3657600" y="1044553"/>
            <a:ext cx="5181599" cy="2697999"/>
          </a:xfrm>
          <a:prstGeom prst="rect">
            <a:avLst/>
          </a:prstGeom>
          <a:noFill/>
          <a:ln>
            <a:noFill/>
          </a:ln>
          <a:effectLst/>
        </p:spPr>
        <p:txBody>
          <a:bodyPr wrap="square" lIns="50625" tIns="25313" rIns="50625" bIns="25313">
            <a:spAutoFit/>
          </a:bodyPr>
          <a:lstStyle/>
          <a:p>
            <a:pPr algn="just" rtl="0">
              <a:spcBef>
                <a:spcPts val="0"/>
              </a:spcBef>
              <a:spcAft>
                <a:spcPts val="0"/>
              </a:spcAft>
            </a:pPr>
            <a:endParaRPr lang="en-US"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3.उत्पादनात वाढ :-</a:t>
            </a:r>
            <a:r>
              <a:rPr lang="mr-IN" sz="1200" b="0" i="0" u="none" strike="noStrike" dirty="0">
                <a:solidFill>
                  <a:srgbClr val="000000"/>
                </a:solidFill>
                <a:effectLst/>
                <a:latin typeface="Arial" panose="020B0604020202020204" pitchFamily="34" charset="0"/>
              </a:rPr>
              <a:t> </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व्यवसायाच्या उत्पादनात वाढ करणे हा व्यवसायाचा प्रमुख उद्देश असतो. उत्पादनात वाढ करण्यासाठी व्यवस्थापनाची अतिशय गरज आहे. कारण व्यवस्थापनामुळे कच्च्या मालाची खरेदी किंमत वाहतूक खर्च कमी करता येतात. तसेच कच्च्या मालासाठी कमी खर्च आल्यास उत्पादन वाढवण्यास मदत होते</a:t>
            </a:r>
            <a:endParaRPr lang="mr-IN" sz="1200" b="0" dirty="0">
              <a:effectLst/>
            </a:endParaRPr>
          </a:p>
          <a:p>
            <a:pPr algn="just" rtl="0">
              <a:spcBef>
                <a:spcPts val="0"/>
              </a:spcBef>
              <a:spcAft>
                <a:spcPts val="0"/>
              </a:spcAft>
            </a:pPr>
            <a:endParaRPr lang="en-US"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4. उत्पादन खर्च कमी करता येतो : </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प्रत्येक व्यवसायात उत्पादन खर्च हा जास्त असतो. त्यामुळे त्यांचा परिणाम हा नफ्यावर होत असतो. शास्त्रीय पद्धतीने व्यवस्थापन केल्यास उत्पादन खर्चातदेखील बचत होऊ शकते. म्हणून भविष्यकाळात व्यवसायामध्ये शास्त्रीय व्यवस्थापनाचा उपयोग केल्यास उत्पादन खर्च कमी करता येईल.</a:t>
            </a:r>
            <a:endParaRPr lang="mr-IN" sz="1200" b="0" dirty="0">
              <a:effectLst/>
            </a:endParaRPr>
          </a:p>
          <a:p>
            <a:br>
              <a:rPr lang="mr-IN" sz="1400" dirty="0"/>
            </a:br>
            <a:endParaRPr lang="en-IN" sz="1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804867277"/>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p:cNvSpPr/>
          <p:nvPr/>
        </p:nvSpPr>
        <p:spPr>
          <a:xfrm>
            <a:off x="3657600" y="1044553"/>
            <a:ext cx="5181599" cy="2451778"/>
          </a:xfrm>
          <a:prstGeom prst="rect">
            <a:avLst/>
          </a:prstGeom>
          <a:noFill/>
          <a:ln>
            <a:noFill/>
          </a:ln>
          <a:effectLst/>
        </p:spPr>
        <p:txBody>
          <a:bodyPr wrap="square" lIns="50625" tIns="25313" rIns="50625" bIns="25313">
            <a:spAutoFit/>
          </a:bodyPr>
          <a:lstStyle/>
          <a:p>
            <a:pPr algn="just" rtl="0">
              <a:spcBef>
                <a:spcPts val="0"/>
              </a:spcBef>
              <a:spcAft>
                <a:spcPts val="0"/>
              </a:spcAft>
            </a:pPr>
            <a:endParaRPr lang="en-US"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5. नफ्यामध्ये वाढ करणे: </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व्यवसायात नफ्यामध्ये वाढ करण्यासाठी व्यवस्थापनाची गरज आहे. व्यवस्थापनामुळे </a:t>
            </a:r>
            <a:r>
              <a:rPr lang="mr-IN" sz="1200" b="0" i="0" u="none" strike="noStrike" dirty="0" err="1">
                <a:solidFill>
                  <a:srgbClr val="000000"/>
                </a:solidFill>
                <a:effectLst/>
                <a:latin typeface="Arial" panose="020B0604020202020204" pitchFamily="34" charset="0"/>
              </a:rPr>
              <a:t>जास्तीचा</a:t>
            </a:r>
            <a:r>
              <a:rPr lang="mr-IN" sz="1200" b="0" i="0" u="none" strike="noStrike" dirty="0">
                <a:solidFill>
                  <a:srgbClr val="000000"/>
                </a:solidFill>
                <a:effectLst/>
                <a:latin typeface="Arial" panose="020B0604020202020204" pitchFamily="34" charset="0"/>
              </a:rPr>
              <a:t> खर्च कमी करता येतो तसेच खर्चात काटकसर करता येते. उपलब्ध </a:t>
            </a:r>
            <a:r>
              <a:rPr lang="mr-IN" sz="1200" b="0" i="0" u="none" strike="noStrike" dirty="0" err="1">
                <a:solidFill>
                  <a:srgbClr val="000000"/>
                </a:solidFill>
                <a:effectLst/>
                <a:latin typeface="Arial" panose="020B0604020202020204" pitchFamily="34" charset="0"/>
              </a:rPr>
              <a:t>साधनसामग्रीचा</a:t>
            </a:r>
            <a:r>
              <a:rPr lang="mr-IN" sz="1200" b="0" i="0" u="none" strike="noStrike" dirty="0">
                <a:solidFill>
                  <a:srgbClr val="000000"/>
                </a:solidFill>
                <a:effectLst/>
                <a:latin typeface="Arial" panose="020B0604020202020204" pitchFamily="34" charset="0"/>
              </a:rPr>
              <a:t> </a:t>
            </a:r>
            <a:r>
              <a:rPr lang="mr-IN" sz="1200" b="0" i="0" u="none" strike="noStrike" dirty="0" err="1">
                <a:solidFill>
                  <a:srgbClr val="000000"/>
                </a:solidFill>
                <a:effectLst/>
                <a:latin typeface="Arial" panose="020B0604020202020204" pitchFamily="34" charset="0"/>
              </a:rPr>
              <a:t>पुरेपूर</a:t>
            </a:r>
            <a:r>
              <a:rPr lang="mr-IN" sz="1200" b="0" i="0" u="none" strike="noStrike" dirty="0">
                <a:solidFill>
                  <a:srgbClr val="000000"/>
                </a:solidFill>
                <a:effectLst/>
                <a:latin typeface="Arial" panose="020B0604020202020204" pitchFamily="34" charset="0"/>
              </a:rPr>
              <a:t> वापर करता येतो. त्यामुळे नफ्यामध्ये वाढ होण्यास मदत होते.</a:t>
            </a:r>
            <a:endParaRPr lang="mr-IN" sz="1200" b="0" dirty="0">
              <a:effectLst/>
            </a:endParaRPr>
          </a:p>
          <a:p>
            <a:pPr algn="just" rtl="0">
              <a:spcBef>
                <a:spcPts val="0"/>
              </a:spcBef>
              <a:spcAft>
                <a:spcPts val="0"/>
              </a:spcAft>
            </a:pPr>
            <a:endParaRPr lang="en-US" sz="1200" b="1" i="0" u="none" strike="noStrike" dirty="0">
              <a:solidFill>
                <a:srgbClr val="000000"/>
              </a:solidFill>
              <a:effectLst/>
              <a:latin typeface="Arial" panose="020B0604020202020204" pitchFamily="34" charset="0"/>
            </a:endParaRPr>
          </a:p>
          <a:p>
            <a:pPr algn="just" rtl="0">
              <a:spcBef>
                <a:spcPts val="0"/>
              </a:spcBef>
              <a:spcAft>
                <a:spcPts val="0"/>
              </a:spcAft>
            </a:pPr>
            <a:r>
              <a:rPr lang="mr-IN" sz="1200" b="1" i="0" u="none" strike="noStrike" dirty="0">
                <a:solidFill>
                  <a:srgbClr val="000000"/>
                </a:solidFill>
                <a:effectLst/>
                <a:latin typeface="Arial" panose="020B0604020202020204" pitchFamily="34" charset="0"/>
              </a:rPr>
              <a:t>6.व्यवसायात </a:t>
            </a:r>
            <a:r>
              <a:rPr lang="mr-IN" sz="1200" b="1" i="0" u="none" strike="noStrike" dirty="0" err="1">
                <a:solidFill>
                  <a:srgbClr val="000000"/>
                </a:solidFill>
                <a:effectLst/>
                <a:latin typeface="Arial" panose="020B0604020202020204" pitchFamily="34" charset="0"/>
              </a:rPr>
              <a:t>स्थिरता</a:t>
            </a:r>
            <a:r>
              <a:rPr lang="mr-IN" sz="1200" b="1" i="0" u="none" strike="noStrike" dirty="0">
                <a:solidFill>
                  <a:srgbClr val="000000"/>
                </a:solidFill>
                <a:effectLst/>
                <a:latin typeface="Arial" panose="020B0604020202020204" pitchFamily="34" charset="0"/>
              </a:rPr>
              <a:t> आणणे : </a:t>
            </a:r>
            <a:endParaRPr lang="mr-IN" sz="1200" b="0" dirty="0">
              <a:effectLst/>
            </a:endParaRPr>
          </a:p>
          <a:p>
            <a:pPr indent="457200" algn="just" rtl="0">
              <a:spcBef>
                <a:spcPts val="0"/>
              </a:spcBef>
              <a:spcAft>
                <a:spcPts val="0"/>
              </a:spcAft>
            </a:pPr>
            <a:r>
              <a:rPr lang="mr-IN" sz="1200" b="0" i="0" u="none" strike="noStrike" dirty="0">
                <a:solidFill>
                  <a:srgbClr val="000000"/>
                </a:solidFill>
                <a:effectLst/>
                <a:latin typeface="Arial" panose="020B0604020202020204" pitchFamily="34" charset="0"/>
              </a:rPr>
              <a:t>व्यवसायामध्ये अनेक धोके आहेत. या धोक्यामुळे व्यापार व व्यवसायाला </a:t>
            </a:r>
            <a:r>
              <a:rPr lang="mr-IN" sz="1200" b="0" i="0" u="none" strike="noStrike" dirty="0" err="1">
                <a:solidFill>
                  <a:srgbClr val="000000"/>
                </a:solidFill>
                <a:effectLst/>
                <a:latin typeface="Arial" panose="020B0604020202020204" pitchFamily="34" charset="0"/>
              </a:rPr>
              <a:t>अस्थिरता</a:t>
            </a:r>
            <a:r>
              <a:rPr lang="mr-IN" sz="1200" b="0" i="0" u="none" strike="noStrike" dirty="0">
                <a:solidFill>
                  <a:srgbClr val="000000"/>
                </a:solidFill>
                <a:effectLst/>
                <a:latin typeface="Arial" panose="020B0604020202020204" pitchFamily="34" charset="0"/>
              </a:rPr>
              <a:t> निर्माण होते. ही </a:t>
            </a:r>
            <a:r>
              <a:rPr lang="mr-IN" sz="1200" b="0" i="0" u="none" strike="noStrike" dirty="0" err="1">
                <a:solidFill>
                  <a:srgbClr val="000000"/>
                </a:solidFill>
                <a:effectLst/>
                <a:latin typeface="Arial" panose="020B0604020202020204" pitchFamily="34" charset="0"/>
              </a:rPr>
              <a:t>अस्थिरता</a:t>
            </a:r>
            <a:r>
              <a:rPr lang="mr-IN" sz="1200" b="0" i="0" u="none" strike="noStrike" dirty="0">
                <a:solidFill>
                  <a:srgbClr val="000000"/>
                </a:solidFill>
                <a:effectLst/>
                <a:latin typeface="Arial" panose="020B0604020202020204" pitchFamily="34" charset="0"/>
              </a:rPr>
              <a:t> टाळण्यासाठी व्यवसाय व्यवस्थापनाची गरज आहे. व्यवसाय स्थिर करण्यासाठी व्यवस्थापनाने अचूक निर्णय घेणे गरजेचे असते.</a:t>
            </a:r>
            <a:endParaRPr lang="mr-IN" sz="1200" b="0" dirty="0">
              <a:effectLst/>
            </a:endParaRPr>
          </a:p>
          <a:p>
            <a:br>
              <a:rPr lang="mr-IN" sz="1200" dirty="0"/>
            </a:br>
            <a:endParaRPr lang="en-IN" sz="1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10674913"/>
      </p:ext>
    </p:extLst>
  </p:cSld>
  <p:clrMapOvr>
    <a:masterClrMapping/>
  </p:clrMapOvr>
  <p:transition spd="slow" advClick="0">
    <p:wipe/>
  </p:transition>
</p:sld>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4918</TotalTime>
  <Words>1243</Words>
  <Application>Microsoft Office PowerPoint</Application>
  <PresentationFormat>On-screen Show (16:9)</PresentationFormat>
  <Paragraphs>74</Paragraphs>
  <Slides>12</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12</vt:i4>
      </vt:variant>
    </vt:vector>
  </HeadingPairs>
  <TitlesOfParts>
    <vt:vector size="22" baseType="lpstr">
      <vt:lpstr>Arial</vt:lpstr>
      <vt:lpstr>Arial Unicode MS</vt:lpstr>
      <vt:lpstr>Calibri</vt:lpstr>
      <vt:lpstr>Candara</vt:lpstr>
      <vt:lpstr>Century Schoolbook</vt:lpstr>
      <vt:lpstr>Times New Roman</vt:lpstr>
      <vt:lpstr>Verdana</vt:lpstr>
      <vt:lpstr>Office Theme</vt:lpstr>
      <vt:lpstr>1_Custom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com01</dc:creator>
  <cp:lastModifiedBy>Sharad Darandale</cp:lastModifiedBy>
  <cp:revision>616</cp:revision>
  <dcterms:created xsi:type="dcterms:W3CDTF">2006-08-16T00:00:00Z</dcterms:created>
  <dcterms:modified xsi:type="dcterms:W3CDTF">2021-10-22T03:37:02Z</dcterms:modified>
</cp:coreProperties>
</file>