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8" r:id="rId2"/>
    <p:sldMasterId id="2147483656" r:id="rId3"/>
  </p:sldMasterIdLst>
  <p:notesMasterIdLst>
    <p:notesMasterId r:id="rId11"/>
  </p:notesMasterIdLst>
  <p:sldIdLst>
    <p:sldId id="259" r:id="rId4"/>
    <p:sldId id="496" r:id="rId5"/>
    <p:sldId id="497" r:id="rId6"/>
    <p:sldId id="505" r:id="rId7"/>
    <p:sldId id="506" r:id="rId8"/>
    <p:sldId id="507" r:id="rId9"/>
    <p:sldId id="504" r:id="rId10"/>
  </p:sldIdLst>
  <p:sldSz cx="9144000" cy="51435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9127"/>
    <a:srgbClr val="6BFF21"/>
    <a:srgbClr val="9BECF7"/>
    <a:srgbClr val="66FF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695" autoAdjust="0"/>
    <p:restoredTop sz="95161" autoAdjust="0"/>
  </p:normalViewPr>
  <p:slideViewPr>
    <p:cSldViewPr>
      <p:cViewPr varScale="1">
        <p:scale>
          <a:sx n="104" d="100"/>
          <a:sy n="104" d="100"/>
        </p:scale>
        <p:origin x="1234" y="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10263-A157-48D7-9AB4-F4090A0237F5}" type="datetimeFigureOut">
              <a:rPr lang="en-US" smtClean="0"/>
              <a:pPr/>
              <a:t>10/8/2021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EFE8D-F172-424E-A152-EC23357866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85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EFE8D-F172-424E-A152-EC233578663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391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7BCA9-32AA-492C-BF19-D8354988B78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FBCD-043D-4528-B608-DEB0F62A5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7BCA9-32AA-492C-BF19-D8354988B78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FBCD-043D-4528-B608-DEB0F62A5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7BCA9-32AA-492C-BF19-D8354988B78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FBCD-043D-4528-B608-DEB0F62A5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7BCA9-32AA-492C-BF19-D8354988B78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FBCD-043D-4528-B608-DEB0F62A5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A392-3D09-4A7B-BAC1-3F8B1C530672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BCA2-7692-4395-8E4F-0D8DFE50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A392-3D09-4A7B-BAC1-3F8B1C530672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BCA2-7692-4395-8E4F-0D8DFE50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A392-3D09-4A7B-BAC1-3F8B1C530672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BCA2-7692-4395-8E4F-0D8DFE50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A392-3D09-4A7B-BAC1-3F8B1C530672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BCA2-7692-4395-8E4F-0D8DFE50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A392-3D09-4A7B-BAC1-3F8B1C530672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BCA2-7692-4395-8E4F-0D8DFE50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A392-3D09-4A7B-BAC1-3F8B1C530672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BCA2-7692-4395-8E4F-0D8DFE50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A392-3D09-4A7B-BAC1-3F8B1C530672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BCA2-7692-4395-8E4F-0D8DFE50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A392-3D09-4A7B-BAC1-3F8B1C530672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BCA2-7692-4395-8E4F-0D8DFE50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A392-3D09-4A7B-BAC1-3F8B1C530672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BCA2-7692-4395-8E4F-0D8DFE50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A392-3D09-4A7B-BAC1-3F8B1C530672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BCA2-7692-4395-8E4F-0D8DFE50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9A392-3D09-4A7B-BAC1-3F8B1C530672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BCA2-7692-4395-8E4F-0D8DFE50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7BCA9-32AA-492C-BF19-D8354988B78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FBCD-043D-4528-B608-DEB0F62A5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7BCA9-32AA-492C-BF19-D8354988B78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FBCD-043D-4528-B608-DEB0F62A5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7BCA9-32AA-492C-BF19-D8354988B78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FBCD-043D-4528-B608-DEB0F62A5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7BCA9-32AA-492C-BF19-D8354988B78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FBCD-043D-4528-B608-DEB0F62A5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7BCA9-32AA-492C-BF19-D8354988B78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FBCD-043D-4528-B608-DEB0F62A5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7BCA9-32AA-492C-BF19-D8354988B78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FBCD-043D-4528-B608-DEB0F62A5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7BCA9-32AA-492C-BF19-D8354988B78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FBCD-043D-4528-B608-DEB0F62A5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81400" y="57150"/>
            <a:ext cx="4191000" cy="609600"/>
          </a:xfrm>
          <a:prstGeom prst="rect">
            <a:avLst/>
          </a:prstGeom>
          <a:solidFill>
            <a:schemeClr val="accent6">
              <a:lumMod val="60000"/>
              <a:lumOff val="40000"/>
              <a:alpha val="5000"/>
            </a:schemeClr>
          </a:solidFill>
          <a:ln/>
          <a:scene3d>
            <a:camera prst="orthographicFront">
              <a:rot lat="0" lon="0" rev="0"/>
            </a:camera>
            <a:lightRig rig="freezing" dir="t"/>
          </a:scene3d>
          <a:sp3d prstMaterial="dkEdge">
            <a:bevelT w="63500" h="25400"/>
            <a:bevelB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Mula</a:t>
            </a:r>
            <a:r>
              <a:rPr lang="en-US" sz="1000" b="1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Education Society’s  </a:t>
            </a:r>
            <a:endParaRPr lang="en-US" sz="900" b="1" baseline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Arts, Commerce  and Science College, </a:t>
            </a:r>
            <a:r>
              <a:rPr lang="en-US" sz="1600" b="1" baseline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Sonai</a:t>
            </a:r>
            <a:r>
              <a:rPr lang="en-US" sz="1600" b="1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100" b="1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Tal. </a:t>
            </a:r>
            <a:r>
              <a:rPr lang="en-US" sz="1100" b="1" baseline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Newasa</a:t>
            </a:r>
            <a:r>
              <a:rPr lang="en-US" sz="1100" b="1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b="1" baseline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Dist.Ahmednagar</a:t>
            </a:r>
            <a:r>
              <a:rPr lang="en-US" sz="1100" b="1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- 414 105</a:t>
            </a:r>
            <a:r>
              <a:rPr lang="en-US" sz="1000" b="1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43200" y="4857750"/>
            <a:ext cx="6400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Content Development Centre</a:t>
            </a:r>
          </a:p>
        </p:txBody>
      </p:sp>
      <p:pic>
        <p:nvPicPr>
          <p:cNvPr id="1026" name="Picture 2" descr="C:\Users\com\Downloads\WhatsApp Image 2021-07-02 at 1.32.39 PM.jpe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86243" y="57150"/>
            <a:ext cx="618957" cy="609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 userDrawn="1"/>
        </p:nvSpPr>
        <p:spPr>
          <a:xfrm>
            <a:off x="2743200" y="57150"/>
            <a:ext cx="152400" cy="609600"/>
          </a:xfrm>
          <a:prstGeom prst="rect">
            <a:avLst/>
          </a:prstGeom>
          <a:solidFill>
            <a:schemeClr val="accent6">
              <a:lumMod val="60000"/>
              <a:lumOff val="40000"/>
              <a:alpha val="3000"/>
            </a:schemeClr>
          </a:solidFill>
          <a:ln/>
          <a:scene3d>
            <a:camera prst="orthographicFront">
              <a:rot lat="0" lon="0" rev="0"/>
            </a:camera>
            <a:lightRig rig="freezing" dir="t"/>
          </a:scene3d>
          <a:sp3d prstMaterial="dkEdge">
            <a:bevelT w="63500" h="25400"/>
            <a:bevelB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baseline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com\Desktop\Yash group.jpg"/>
          <p:cNvPicPr>
            <a:picLocks noChangeAspect="1" noChangeArrowheads="1"/>
          </p:cNvPicPr>
          <p:nvPr userDrawn="1"/>
        </p:nvPicPr>
        <p:blipFill>
          <a:blip r:embed="rId5"/>
          <a:srcRect l="1068" t="2381" r="2793" b="4762"/>
          <a:stretch>
            <a:fillRect/>
          </a:stretch>
        </p:blipFill>
        <p:spPr bwMode="auto">
          <a:xfrm>
            <a:off x="7772400" y="57150"/>
            <a:ext cx="1219200" cy="59055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angle 7"/>
          <p:cNvSpPr/>
          <p:nvPr userDrawn="1"/>
        </p:nvSpPr>
        <p:spPr>
          <a:xfrm>
            <a:off x="8991600" y="57150"/>
            <a:ext cx="152400" cy="609600"/>
          </a:xfrm>
          <a:prstGeom prst="rect">
            <a:avLst/>
          </a:prstGeom>
          <a:solidFill>
            <a:schemeClr val="accent6">
              <a:lumMod val="60000"/>
              <a:lumOff val="40000"/>
              <a:alpha val="3000"/>
            </a:schemeClr>
          </a:solidFill>
          <a:ln/>
          <a:scene3d>
            <a:camera prst="orthographicFront">
              <a:rot lat="0" lon="0" rev="0"/>
            </a:camera>
            <a:lightRig rig="freezing" dir="t"/>
          </a:scene3d>
          <a:sp3d prstMaterial="dkEdge">
            <a:bevelT w="63500" h="25400"/>
            <a:bevelB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baseline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80" r:id="rId2"/>
  </p:sldLayoutIdLst>
  <p:transition spd="slow" advClick="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7BCA9-32AA-492C-BF19-D8354988B785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4FBCD-043D-4528-B608-DEB0F62A5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9A392-3D09-4A7B-BAC1-3F8B1C530672}" type="datetimeFigureOut">
              <a:rPr lang="en-US" smtClean="0"/>
              <a:pPr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4BCA2-7692-4395-8E4F-0D8DFE50B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228600" y="1657350"/>
            <a:ext cx="8915400" cy="914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324350"/>
            <a:ext cx="2743200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>
              <a:lnSpc>
                <a:spcPts val="1100"/>
              </a:lnSpc>
              <a:defRPr/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Sharad Darandale</a:t>
            </a:r>
          </a:p>
          <a:p>
            <a:pPr marL="0" lvl="5">
              <a:lnSpc>
                <a:spcPts val="1100"/>
              </a:lnSpc>
              <a:defRPr/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Professor, Head Dept. of Commerce</a:t>
            </a:r>
          </a:p>
          <a:p>
            <a:pPr marL="0" lvl="5">
              <a:lnSpc>
                <a:spcPts val="1100"/>
              </a:lnSpc>
              <a:defRPr/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AC&amp; S College , </a:t>
            </a:r>
            <a:r>
              <a:rPr lang="en-US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Sonai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/>
          <p:cNvSpPr txBox="1">
            <a:spLocks/>
          </p:cNvSpPr>
          <p:nvPr/>
        </p:nvSpPr>
        <p:spPr>
          <a:xfrm>
            <a:off x="2689123" y="3486150"/>
            <a:ext cx="6400800" cy="838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tIns="182880" anchor="t"/>
          <a:lstStyle/>
          <a:p>
            <a:pPr algn="ctr">
              <a:spcAft>
                <a:spcPts val="1000"/>
              </a:spcAft>
            </a:pPr>
            <a:r>
              <a:rPr lang="mr-IN" sz="1400" b="1" dirty="0">
                <a:latin typeface="Century Schoolbook" panose="020406040505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विपणनाचे महत्व </a:t>
            </a:r>
            <a:endParaRPr lang="en-US" sz="1400" b="1" dirty="0">
              <a:effectLst/>
              <a:latin typeface="Century Schoolbook" panose="020406040505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US" sz="1400" b="1" dirty="0">
                <a:latin typeface="Century Schoolbook" panose="020406040505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( Importance of </a:t>
            </a:r>
            <a:r>
              <a:rPr lang="en-US" sz="1400" b="1" dirty="0">
                <a:latin typeface="Century Schoolbook" panose="02040604050505020304" pitchFamily="18" charset="0"/>
                <a:ea typeface="Arial Unicode MS"/>
                <a:cs typeface="Mangal" panose="02040503050203030202" pitchFamily="18" charset="0"/>
              </a:rPr>
              <a:t>Marketing)</a:t>
            </a:r>
            <a:r>
              <a:rPr lang="en-US" b="1" dirty="0">
                <a:latin typeface="Century Schoolbook" panose="020406040505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IN" dirty="0">
              <a:effectLst/>
              <a:latin typeface="Century Schoolbook" panose="020406040505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pic>
        <p:nvPicPr>
          <p:cNvPr id="7" name="Picture 2" descr="E:\College Building 1.jpg"/>
          <p:cNvPicPr>
            <a:picLocks noChangeAspect="1" noChangeArrowheads="1"/>
          </p:cNvPicPr>
          <p:nvPr/>
        </p:nvPicPr>
        <p:blipFill>
          <a:blip r:embed="rId3"/>
          <a:srcRect l="2649" t="3704" r="2417" b="3704"/>
          <a:stretch>
            <a:fillRect/>
          </a:stretch>
        </p:blipFill>
        <p:spPr bwMode="auto">
          <a:xfrm>
            <a:off x="2698750" y="819150"/>
            <a:ext cx="6369050" cy="259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1400" y="1962150"/>
            <a:ext cx="4572000" cy="1268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mr-IN" sz="1800" b="1" dirty="0">
                <a:latin typeface="Century Schoolbook" panose="020406040505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विपणनाचे महत्व </a:t>
            </a:r>
            <a:endParaRPr lang="en-US" sz="1800" b="1" dirty="0">
              <a:effectLst/>
              <a:latin typeface="Century Schoolbook" panose="020406040505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US" sz="1800" b="1" dirty="0">
                <a:latin typeface="Century Schoolbook" panose="020406040505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( Importance of </a:t>
            </a:r>
            <a:r>
              <a:rPr lang="en-US" sz="1800" b="1" dirty="0">
                <a:latin typeface="Century Schoolbook" panose="02040604050505020304" pitchFamily="18" charset="0"/>
                <a:ea typeface="Arial Unicode MS"/>
                <a:cs typeface="Mangal" panose="02040503050203030202" pitchFamily="18" charset="0"/>
              </a:rPr>
              <a:t>Marketing)</a:t>
            </a:r>
            <a:r>
              <a:rPr lang="en-US" b="1" dirty="0">
                <a:latin typeface="Century Schoolbook" panose="020406040505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</a:p>
          <a:p>
            <a:pPr marL="205740" indent="-157748" algn="ctr">
              <a:lnSpc>
                <a:spcPct val="150000"/>
              </a:lnSpc>
            </a:pPr>
            <a:r>
              <a:rPr lang="en-US" b="1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By DR. SHARAD DARANDALE</a:t>
            </a:r>
            <a:endParaRPr lang="en-IN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3"/>
          <p:cNvSpPr/>
          <p:nvPr/>
        </p:nvSpPr>
        <p:spPr>
          <a:xfrm>
            <a:off x="2133601" y="1044553"/>
            <a:ext cx="6477000" cy="495400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50625" tIns="25313" rIns="50625" bIns="25313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विपणनाचे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महत्त्व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विपणनाचे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महत्त्व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विविध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पुढीलप्रमाणे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स्पष्ट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करता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येईल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: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+mj-cs"/>
              <a:buAutoNum type="hindiAlphaPeriod"/>
            </a:pPr>
            <a:r>
              <a:rPr lang="en-IN" sz="1200" b="1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आर्थिक</a:t>
            </a:r>
            <a:r>
              <a:rPr lang="en-IN" sz="1200" b="1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विकासाच्या</a:t>
            </a:r>
            <a:r>
              <a:rPr lang="en-IN" sz="1200" b="1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दृष्टीने</a:t>
            </a:r>
            <a:r>
              <a:rPr lang="en-IN" sz="1200" b="1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विपणनाचे</a:t>
            </a:r>
            <a:r>
              <a:rPr lang="en-IN" sz="1200" b="1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महत्त्व: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आर्थिक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विकासाच्या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दृष्टीने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विपणनाचे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असणारे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महत्त्व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पुढील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मुद्द्यांच्या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आधारे</a:t>
            </a:r>
            <a:r>
              <a:rPr lang="mr-IN" sz="1200" dirty="0"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सांगता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येईल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indent="457200" algn="just">
              <a:spcAft>
                <a:spcPts val="1000"/>
              </a:spcAft>
            </a:pPr>
            <a:r>
              <a:rPr lang="en-US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(१)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शेती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औद्योगिक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क्षेत्राचा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विकास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: 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457200" indent="457200" algn="just">
              <a:spcAft>
                <a:spcPts val="1000"/>
              </a:spcAft>
            </a:pP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प्रत्येक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देशात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शेती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औद्योगिक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क्षेत्राचा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विकास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घडवून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आणण्यात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विपणनाचा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मोठा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वाटा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आहे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प्रगत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व्यवस्थेमुळे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शेतीमध्ये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तयार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होणारे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धान्य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किंवा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उद्योगांमध्ये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तयार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होणारा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माल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योग्य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वेळी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योग्य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किमतीला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विकला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जात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असतो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शेतकरी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कारखानदार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यांना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उत्पादनवाढीची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प्रेरणा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मिळून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उत्पादन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वाढवितात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अशा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रीतीने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शेती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उद्योगांच्या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विकासाला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मदत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</a:p>
          <a:p>
            <a:pPr indent="457200" algn="just">
              <a:spcAft>
                <a:spcPts val="1000"/>
              </a:spcAft>
            </a:pP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२)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रोजगारात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वाढ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: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457200" indent="457200" algn="just">
              <a:spcAft>
                <a:spcPts val="1000"/>
              </a:spcAft>
            </a:pP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मध्ये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खरेदी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विक्री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महत्वाच्या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क्रिया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समाविष्ट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असल्या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तरी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त्यांच्याबरोबर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अनेक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सेवा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क्षेत्रांचा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विकास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होतो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खरेदी-विक्रीचे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व्यवहार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सुलभ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व्हावे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म्हणून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विमा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कंपन्या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वाहतूक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कंपन्या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अर्थपुरवठा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करणाऱ्या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वित्तीय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संस्था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मालाचा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साठा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करणाऱ्या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साठवणूक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संस्था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शीतगृहे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तिचाही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विकास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होतो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मोठ्या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प्रमाणावर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रोजगाराची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संधी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उपलब्ध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विशेषतः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विकसनशील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देशात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बेकारीची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समस्या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सोडवण्यासाठी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मोठ्या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प्रमाणावर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प्रयत्न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करावे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लागतात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म्हणून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विकसनशील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देशात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विपनानाला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महत्त्वाचे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स्थान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आहे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457200" indent="457200" algn="just">
              <a:lnSpc>
                <a:spcPct val="115000"/>
              </a:lnSpc>
              <a:spcAft>
                <a:spcPts val="1000"/>
              </a:spcAft>
            </a:pPr>
            <a:endParaRPr lang="en-IN" sz="1200" dirty="0">
              <a:latin typeface="Arial Unicode MS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457200" indent="457200" algn="just">
              <a:lnSpc>
                <a:spcPct val="115000"/>
              </a:lnSpc>
              <a:spcAft>
                <a:spcPts val="1000"/>
              </a:spcAft>
            </a:pP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0" marR="0" lvl="0" indent="0" defTabSz="5143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  <a:cs typeface="+mn-cs"/>
              </a:rPr>
              <a:t>				</a:t>
            </a:r>
            <a:endParaRPr kumimoji="0" lang="en-IN" sz="1200" b="0" i="0" u="none" strike="noStrike" kern="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8201203"/>
      </p:ext>
    </p:extLst>
  </p:cSld>
  <p:clrMapOvr>
    <a:masterClrMapping/>
  </p:clrMapOvr>
  <p:transition spd="slow" advClick="0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3"/>
          <p:cNvSpPr/>
          <p:nvPr/>
        </p:nvSpPr>
        <p:spPr>
          <a:xfrm>
            <a:off x="1905000" y="791299"/>
            <a:ext cx="6934199" cy="38697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50625" tIns="25313" rIns="50625" bIns="25313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mr-IN" sz="1200" b="1" dirty="0"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     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(३) 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मंदीवर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: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457200" indent="457200"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अर्थव्यवस्थेत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तेजी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नंतर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मंदीत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असते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मंदीमुळे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बाजारात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उपलब्ध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असून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त्यांना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मागणी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नसल्याचे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आढळून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येते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परंतु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प्रक्रियेमुळे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समाजातील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क्रियाशक्ती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योग्य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दिशेने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प्रवाहित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करण्याचे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प्रयत्न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असतात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मंदीच्या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काळातही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वस्तूंना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मागणी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अशा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प्रकारे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मंदीवर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नियंत्रण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ठेवून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अर्थव्यवस्था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गतिमान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करण्यासाठी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विपणनाची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मदत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असते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.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(४) 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जीवनमानात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वाढ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: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457200" indent="457200"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विपणनाच्या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विकासामुळे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वाहतूक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दळणवळणाच्या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सोयींचा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विकास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होतो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दूर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असणारी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खेडी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अविकसित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विभाग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बाजारपेठांची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जोडले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जातात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ग्रामीण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भागातील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लोकांची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क्रयशक्ती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योग्य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पद्धतीने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वापरली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जाते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विपणनाच्या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सोयीमुळे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ग्राहकांना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अनेक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पर्याय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निवड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करता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येते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जीवनमानात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वाढ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होऊ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शकते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(५)  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राष्ट्रीय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आंतरराष्ट्रीय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व्यापारात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वाढ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: 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457200" indent="457200"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व्यवस्थेमध्ये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देशी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विदेशी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व्यापारात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वाढ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बाजारपेठांचा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विस्तार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झाल्यामुळे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ग्राहकांच्या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संख्येत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वाढ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झाली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वाढीमुळे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व्यापार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उद्योगांचा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विकास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होऊन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उत्पादनात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वाढ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होऊन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आहे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वस्तूंना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फक्त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स्वदेशीच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नव्हे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विदेशी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बाजारपेठही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मिळत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आहे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रोजगार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,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गुणवत्ता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वाढीला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चालना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मिळते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720646"/>
      </p:ext>
    </p:extLst>
  </p:cSld>
  <p:clrMapOvr>
    <a:masterClrMapping/>
  </p:clrMapOvr>
  <p:transition spd="slow" advClick="0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3"/>
          <p:cNvSpPr/>
          <p:nvPr/>
        </p:nvSpPr>
        <p:spPr>
          <a:xfrm>
            <a:off x="2819400" y="1044553"/>
            <a:ext cx="6019799" cy="394039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50625" tIns="25313" rIns="50625" bIns="25313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(ब) 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उत्पादकांच्या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दृष्टीने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विपणनाचे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महत्त्व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: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457200" indent="457200" algn="just">
              <a:spcAft>
                <a:spcPts val="1000"/>
              </a:spcAft>
            </a:pP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उत्पादक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किंवा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कारखानदारांनी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तयार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केलेल्या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वस्तूंची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विक्री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करण्यासाठी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त्यांना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व्यवस्थेचा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आधार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घ्यावा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लागतो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किंबहुना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व्यवस्थेवरच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उत्पादन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उत्पादकांचे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भवितव्य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अवलंबून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असते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त्यामुळेच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दृष्टीने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अनन्यसाधारण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महत्त्व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आहे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पुढील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प्रमाणे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cs"/>
              <a:buAutoNum type="hindiNumParenR"/>
            </a:pPr>
            <a:r>
              <a:rPr lang="en-IN" sz="1200" b="1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वेळ</a:t>
            </a:r>
            <a:r>
              <a:rPr lang="en-IN" sz="1200" b="1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व </a:t>
            </a:r>
            <a:r>
              <a:rPr lang="en-IN" sz="1200" b="1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खर्चात</a:t>
            </a:r>
            <a:r>
              <a:rPr lang="en-IN" sz="1200" b="1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बचत</a:t>
            </a:r>
            <a:r>
              <a:rPr lang="en-IN" sz="1200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: 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indent="457200"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वस्तूंची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विक्री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करण्यासाठी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वितरणाचे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अनेक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मार्ग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उपलब्ध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आहेत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प्रत्येक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उत्पादक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आपली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कुवत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आर्थिक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साधने</a:t>
            </a:r>
            <a:r>
              <a:rPr lang="mr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लक्षात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घेऊन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वितरण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मार्गाची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निवड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करतो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उत्पादकाच्या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वेळेत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व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खर्चातही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बचत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(२)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उत्पादनास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योग्य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किंमत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: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457200" indent="457200"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व्यवस्थेमुळे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कारखानदारांच्या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योग्य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वेळी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बाजारात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पोहोचल्यामुळे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त्यांना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योग्य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किंमत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मिळते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तसेच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किमान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विक्रीची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हमी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त्यांना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मिळते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(३)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उत्पादकावर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भार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कमी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: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विपणन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व्यवस्थेमध्ये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उत्पादकांना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वस्तूंच्या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विक्री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चिंता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नसते</a:t>
            </a:r>
            <a:r>
              <a:rPr lang="en-IN" sz="1200" dirty="0">
                <a:effectLst/>
                <a:latin typeface="Arial Unicode MS"/>
              </a:rPr>
              <a:t>. </a:t>
            </a:r>
            <a:r>
              <a:rPr lang="en-IN" sz="1200" dirty="0" err="1">
                <a:effectLst/>
                <a:latin typeface="Arial Unicode MS"/>
              </a:rPr>
              <a:t>विपणन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व्यवस्थेद्वारे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उत्पादकाच्या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वस्तूची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विक्री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होणार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असल्याची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खात्री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असल्यामुळे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त्यांना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उत्पादनावर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जास्त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लक्ष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केंद्रित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करता</a:t>
            </a:r>
            <a:r>
              <a:rPr lang="en-IN" sz="1200" dirty="0">
                <a:effectLst/>
                <a:latin typeface="Arial Unicode MS"/>
              </a:rPr>
              <a:t> </a:t>
            </a:r>
            <a:r>
              <a:rPr lang="en-IN" sz="1200" dirty="0" err="1">
                <a:effectLst/>
                <a:latin typeface="Arial Unicode MS"/>
              </a:rPr>
              <a:t>येते</a:t>
            </a:r>
            <a:r>
              <a:rPr lang="en-IN" sz="1200" dirty="0">
                <a:effectLst/>
                <a:latin typeface="Arial Unicode MS"/>
              </a:rPr>
              <a:t>. 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579858"/>
      </p:ext>
    </p:extLst>
  </p:cSld>
  <p:clrMapOvr>
    <a:masterClrMapping/>
  </p:clrMapOvr>
  <p:transition spd="slow" advClick="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3"/>
          <p:cNvSpPr/>
          <p:nvPr/>
        </p:nvSpPr>
        <p:spPr>
          <a:xfrm>
            <a:off x="2514600" y="1044553"/>
            <a:ext cx="6324599" cy="37035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50625" tIns="25313" rIns="50625" bIns="25313">
            <a:spAutoFit/>
          </a:bodyPr>
          <a:lstStyle/>
          <a:p>
            <a:pPr marL="342900" lvl="0" indent="-342900" algn="just">
              <a:spcAft>
                <a:spcPts val="1000"/>
              </a:spcAft>
              <a:buFont typeface="+mj-cs"/>
              <a:buAutoNum type="hindiAlpha1Period"/>
            </a:pPr>
            <a:r>
              <a:rPr lang="en-IN" sz="1200" b="1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ग्राहकांच्या</a:t>
            </a:r>
            <a:r>
              <a:rPr lang="en-IN" sz="1200" b="1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दृष्टीने</a:t>
            </a:r>
            <a:r>
              <a:rPr lang="en-IN" sz="1200" b="1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विपणनाचे</a:t>
            </a:r>
            <a:r>
              <a:rPr lang="en-IN" sz="1200" b="1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महत्त्व</a:t>
            </a:r>
            <a:r>
              <a:rPr lang="en-IN" sz="1200" b="1" dirty="0">
                <a:effectLst/>
                <a:latin typeface="Arial Unicode MS"/>
                <a:ea typeface="Calibri" panose="020F0502020204030204" pitchFamily="34" charset="0"/>
                <a:cs typeface="Mangal" panose="02040503050203030202" pitchFamily="18" charset="0"/>
              </a:rPr>
              <a:t>:</a:t>
            </a:r>
            <a:endParaRPr lang="en-IN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57200" indent="457200" algn="just">
              <a:spcAft>
                <a:spcPts val="1000"/>
              </a:spcAft>
            </a:pP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व्यवस्थेचा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केंद्रबिंदू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ग्राहक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आहेत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देश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किंवा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उत्पादकांच्या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दृष्टीने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जसे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विपणनाचे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महत्त्व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आहे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तसेच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ग्राहकांच्या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दृष्टीनेही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विपणनाचे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आहे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यासंदर्भात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पुढील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मुद्दे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महत्त्वाचे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आहेत</a:t>
            </a:r>
            <a:endParaRPr lang="mr-IN" sz="1200" dirty="0">
              <a:latin typeface="Arial Unicode MS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457200" indent="-95250" algn="just">
              <a:spcAft>
                <a:spcPts val="1000"/>
              </a:spcAft>
            </a:pPr>
            <a:r>
              <a:rPr lang="mr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(१)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गरजांची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पूर्तता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:</a:t>
            </a:r>
            <a:r>
              <a:rPr lang="mr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-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ग्राहकांच्या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गरजा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पूर्ण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होतात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ग्राहक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विविध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प्रकारचे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असून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गरजाही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भिन्न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भिन्न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स्वरूपाच्या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असतात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पण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सर्व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गरजा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पूर्तीचे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काम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याद्वारे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करण्याचा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प्रयत्न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होतो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449263" indent="7938" algn="just">
              <a:lnSpc>
                <a:spcPct val="115000"/>
              </a:lnSpc>
              <a:spcAft>
                <a:spcPts val="1000"/>
              </a:spcAft>
            </a:pP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(२)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आर्थिक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क्षमतेनुसार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खरेदी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:</a:t>
            </a:r>
            <a:r>
              <a:rPr lang="mr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-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ग्राहकांना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अपेक्षेनुसार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मिळत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असल्यामुळे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प्रत्येकाला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आपल्या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उत्पन्नानुसार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जीवनमानात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सुधारणा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करण्याची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संधी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प्राप्त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होतील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व्यवस्थेमध्ये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ग्राहकांना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केवळ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मुबलक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प्रमाणावर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मिळत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नाही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विविध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विपुलतेमुळे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आपल्या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आर्थिक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कुवतीनुसार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खरेदी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करू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शकतात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47625" indent="409575" algn="just">
              <a:lnSpc>
                <a:spcPct val="115000"/>
              </a:lnSpc>
              <a:spcAft>
                <a:spcPts val="1000"/>
              </a:spcAft>
            </a:pP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(३)</a:t>
            </a:r>
            <a:r>
              <a:rPr lang="en-IN" sz="1200" b="1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आवडी-निवडीस</a:t>
            </a:r>
            <a:r>
              <a:rPr lang="mr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mr-IN" sz="1200" b="1" dirty="0"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वेळ </a:t>
            </a:r>
            <a:r>
              <a:rPr lang="en-IN" sz="1200" b="1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: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marL="457200" indent="409575" algn="just">
              <a:lnSpc>
                <a:spcPct val="115000"/>
              </a:lnSpc>
              <a:spcAft>
                <a:spcPts val="1000"/>
              </a:spcAft>
            </a:pP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विविध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वस्तूंची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खरेदी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करून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ग्राहक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आपल्या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गरजा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भागवत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असले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तरी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खरेदी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करणे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एवढेच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ग्राहकाचे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ध्येय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नसते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विपणन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व्यवस्थेमुळे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ग्राहकांच्या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आवडी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निवडीला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वाव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मिळतो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ज्या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आवडत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नाहीत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त्यांची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ग्राहकांना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खरेदी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करण्याचे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बंधन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नाही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ज्या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आवडतात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त्यांचीच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प्रामुख्याने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खरेदी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केली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जाते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त्यामुळे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वस्तू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खरेदीचे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समाधान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अनेक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पर्याय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ग्राहकांना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en-IN" sz="1200" dirty="0" err="1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मिळतात</a:t>
            </a:r>
            <a:r>
              <a:rPr lang="en-IN" sz="1200" dirty="0">
                <a:effectLst/>
                <a:latin typeface="Arial Unicode MS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en-IN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724611"/>
      </p:ext>
    </p:extLst>
  </p:cSld>
  <p:clrMapOvr>
    <a:masterClrMapping/>
  </p:clrMapOvr>
  <p:transition spd="slow" advClick="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109BC-5080-4631-A57B-BA3DE49B6F10}"/>
              </a:ext>
            </a:extLst>
          </p:cNvPr>
          <p:cNvSpPr/>
          <p:nvPr/>
        </p:nvSpPr>
        <p:spPr>
          <a:xfrm>
            <a:off x="4495800" y="3486150"/>
            <a:ext cx="42290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58792872"/>
      </p:ext>
    </p:extLst>
  </p:cSld>
  <p:clrMapOvr>
    <a:masterClrMapping/>
  </p:clrMapOvr>
  <p:transition spd="slow" advClick="0">
    <p:wipe/>
  </p:transition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4885</TotalTime>
  <Words>697</Words>
  <Application>Microsoft Office PowerPoint</Application>
  <PresentationFormat>On-screen Show (16:9)</PresentationFormat>
  <Paragraphs>41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Unicode MS</vt:lpstr>
      <vt:lpstr>Calibri</vt:lpstr>
      <vt:lpstr>Century Schoolbook</vt:lpstr>
      <vt:lpstr>Times New Roman</vt:lpstr>
      <vt:lpstr>Verdana</vt:lpstr>
      <vt:lpstr>Office Theme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com01</dc:creator>
  <cp:lastModifiedBy>Sharad Darandale</cp:lastModifiedBy>
  <cp:revision>621</cp:revision>
  <dcterms:created xsi:type="dcterms:W3CDTF">2006-08-16T00:00:00Z</dcterms:created>
  <dcterms:modified xsi:type="dcterms:W3CDTF">2021-10-08T08:08:03Z</dcterms:modified>
</cp:coreProperties>
</file>